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DM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98">
          <p15:clr>
            <a:srgbClr val="A4A3A4"/>
          </p15:clr>
        </p15:guide>
        <p15:guide id="3" pos="5462">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05024A-295B-4FB9-9D85-745C4A73C6A1}">
  <a:tblStyle styleId="{C205024A-295B-4FB9-9D85-745C4A73C6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98"/>
        <p:guide pos="5462"/>
        <p:guide pos="289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DMSans-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DMSans-italic.fntdata"/><Relationship Id="rId14" Type="http://schemas.openxmlformats.org/officeDocument/2006/relationships/slide" Target="slides/slide8.xml"/><Relationship Id="rId36" Type="http://schemas.openxmlformats.org/officeDocument/2006/relationships/font" Target="fonts/DM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DM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e488cac1f_1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e488cac1f_1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e488cac1f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e488cac1f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e488cac1f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e488cac1f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e488cac1f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e488cac1f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e488cac1f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e488cac1f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e488cac1f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e488cac1f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e488cac1f_1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e488cac1f_1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e488cac1f_1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3e488cac1f_1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e488cac1f_1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e488cac1f_1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e488cac1f_1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e488cac1f_1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e488cac1f_1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e488cac1f_1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Editar: cantidad de clases y si tiene clase 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e488cac1f_1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e488cac1f_1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e488cac1f_1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e488cac1f_1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f9d5bdd1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f9d5bdd1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e488cac1f_1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e488cac1f_1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e488cac1f_1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e488cac1f_1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e488cac1f_1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e488cac1f_1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Editar título y componentes de la entrega del PF</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e488cac1f_1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e488cac1f_1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Editar título y componentes de la entrega del PF</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3e488cac1f_1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3e488cac1f_1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No se edita</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3f9d5bdd1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3f9d5bdd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e488cac1f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e488cac1f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Editar: cantidad de clases, nombre de clases, ubicación de los desafíos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e488cac1f_1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3e488cac1f_1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e488cac1f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e488cac1f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e488cac1f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e488cac1f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e488cac1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e488cac1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e488cac1f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e488cac1f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9" name="Google Shape;4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3" name="Google Shape;5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9"/>
          <p:cNvSpPr txBox="1"/>
          <p:nvPr/>
        </p:nvSpPr>
        <p:spPr>
          <a:xfrm>
            <a:off x="2787000" y="2470825"/>
            <a:ext cx="427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Hoja de ruta</a:t>
            </a:r>
            <a:endParaRPr b="1" i="0" sz="4000" u="none" cap="none" strike="noStrike">
              <a:solidFill>
                <a:srgbClr val="EAFF6A"/>
              </a:solidFill>
              <a:latin typeface="DM Sans"/>
              <a:ea typeface="DM Sans"/>
              <a:cs typeface="DM Sans"/>
              <a:sym typeface="DM Sans"/>
            </a:endParaRPr>
          </a:p>
        </p:txBody>
      </p:sp>
      <p:pic>
        <p:nvPicPr>
          <p:cNvPr id="68" name="Google Shape;68;p19"/>
          <p:cNvPicPr preferRelativeResize="0"/>
          <p:nvPr/>
        </p:nvPicPr>
        <p:blipFill rotWithShape="1">
          <a:blip r:embed="rId3">
            <a:alphaModFix/>
          </a:blip>
          <a:srcRect b="0" l="0" r="0" t="0"/>
          <a:stretch/>
        </p:blipFill>
        <p:spPr>
          <a:xfrm>
            <a:off x="2754200" y="2585238"/>
            <a:ext cx="510075" cy="510075"/>
          </a:xfrm>
          <a:prstGeom prst="rect">
            <a:avLst/>
          </a:prstGeom>
          <a:noFill/>
          <a:ln>
            <a:noFill/>
          </a:ln>
        </p:spPr>
      </p:pic>
      <p:sp>
        <p:nvSpPr>
          <p:cNvPr id="69" name="Google Shape;69;p19"/>
          <p:cNvSpPr txBox="1"/>
          <p:nvPr/>
        </p:nvSpPr>
        <p:spPr>
          <a:xfrm>
            <a:off x="1461300" y="1933775"/>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rgbClr val="FFFFFF"/>
                </a:solidFill>
                <a:latin typeface="DM Sans"/>
                <a:ea typeface="DM Sans"/>
                <a:cs typeface="DM Sans"/>
                <a:sym typeface="DM Sans"/>
              </a:rPr>
              <a:t>Desarrollo web</a:t>
            </a:r>
            <a:endParaRPr sz="160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Framework CSS+ Bootstrap</a:t>
            </a:r>
            <a:endParaRPr b="1" sz="4000">
              <a:solidFill>
                <a:schemeClr val="dk1"/>
              </a:solidFill>
              <a:latin typeface="DM Sans"/>
              <a:ea typeface="DM Sans"/>
              <a:cs typeface="DM Sans"/>
              <a:sym typeface="DM Sans"/>
            </a:endParaRPr>
          </a:p>
        </p:txBody>
      </p:sp>
      <p:sp>
        <p:nvSpPr>
          <p:cNvPr id="219" name="Google Shape;219;p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dk1"/>
                </a:solidFill>
                <a:latin typeface="DM Sans"/>
                <a:ea typeface="DM Sans"/>
                <a:cs typeface="DM Sans"/>
                <a:sym typeface="DM Sans"/>
              </a:rPr>
              <a:t>CLASE 06 - Parte II</a:t>
            </a:r>
            <a:endParaRPr sz="16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29"/>
          <p:cNvGrpSpPr/>
          <p:nvPr/>
        </p:nvGrpSpPr>
        <p:grpSpPr>
          <a:xfrm>
            <a:off x="4202551" y="905623"/>
            <a:ext cx="738900" cy="738900"/>
            <a:chOff x="7208351" y="2467173"/>
            <a:chExt cx="738900" cy="738900"/>
          </a:xfrm>
        </p:grpSpPr>
        <p:sp>
          <p:nvSpPr>
            <p:cNvPr id="225" name="Google Shape;225;p2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27" name="Google Shape;227;p29"/>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Segunda pre-</a:t>
            </a:r>
            <a:r>
              <a:rPr b="1" lang="es" sz="4000">
                <a:solidFill>
                  <a:schemeClr val="dk1"/>
                </a:solidFill>
                <a:highlight>
                  <a:srgbClr val="EAFF6A"/>
                </a:highlight>
                <a:latin typeface="DM Sans"/>
                <a:ea typeface="DM Sans"/>
                <a:cs typeface="DM Sans"/>
                <a:sym typeface="DM Sans"/>
              </a:rPr>
              <a:t>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228" name="Google Shape;228;p29"/>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pSp>
        <p:nvGrpSpPr>
          <p:cNvPr id="233" name="Google Shape;233;p30"/>
          <p:cNvGrpSpPr/>
          <p:nvPr/>
        </p:nvGrpSpPr>
        <p:grpSpPr>
          <a:xfrm>
            <a:off x="457356" y="468297"/>
            <a:ext cx="431074" cy="431074"/>
            <a:chOff x="7208351" y="2467173"/>
            <a:chExt cx="738900" cy="738900"/>
          </a:xfrm>
        </p:grpSpPr>
        <p:sp>
          <p:nvSpPr>
            <p:cNvPr id="234" name="Google Shape;234;p3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3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36" name="Google Shape;236;p3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a:t>
            </a:r>
            <a:r>
              <a:rPr b="1" lang="es" sz="4000">
                <a:solidFill>
                  <a:schemeClr val="dk1"/>
                </a:solidFill>
                <a:latin typeface="DM Sans"/>
                <a:ea typeface="DM Sans"/>
                <a:cs typeface="DM Sans"/>
                <a:sym typeface="DM Sans"/>
              </a:rPr>
              <a:t>entrega</a:t>
            </a:r>
            <a:endParaRPr b="1" sz="4000">
              <a:solidFill>
                <a:schemeClr val="dk1"/>
              </a:solidFill>
              <a:latin typeface="DM Sans"/>
              <a:ea typeface="DM Sans"/>
              <a:cs typeface="DM Sans"/>
              <a:sym typeface="DM Sans"/>
            </a:endParaRPr>
          </a:p>
        </p:txBody>
      </p:sp>
      <p:pic>
        <p:nvPicPr>
          <p:cNvPr id="237" name="Google Shape;237;p3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8" name="Google Shape;238;p3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239" name="Google Shape;239;p30"/>
          <p:cNvSpPr txBox="1"/>
          <p:nvPr/>
        </p:nvSpPr>
        <p:spPr>
          <a:xfrm>
            <a:off x="4635725" y="2712900"/>
            <a:ext cx="38346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Objetivos</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a:t>
            </a:r>
            <a:r>
              <a:rPr b="1" lang="es" sz="1200">
                <a:solidFill>
                  <a:schemeClr val="dk1"/>
                </a:solidFill>
                <a:latin typeface="DM Sans"/>
                <a:ea typeface="DM Sans"/>
                <a:cs typeface="DM Sans"/>
                <a:sym typeface="DM Sans"/>
              </a:rPr>
              <a:t>estructura avanzada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Efectuar el </a:t>
            </a:r>
            <a:r>
              <a:rPr b="1" lang="es" sz="1200">
                <a:solidFill>
                  <a:schemeClr val="dk1"/>
                </a:solidFill>
                <a:latin typeface="DM Sans"/>
                <a:ea typeface="DM Sans"/>
                <a:cs typeface="DM Sans"/>
                <a:sym typeface="DM Sans"/>
              </a:rPr>
              <a:t>estilo avanzado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Generar la </a:t>
            </a:r>
            <a:r>
              <a:rPr b="1" lang="es" sz="1200">
                <a:solidFill>
                  <a:schemeClr val="dk1"/>
                </a:solidFill>
                <a:latin typeface="DM Sans"/>
                <a:ea typeface="DM Sans"/>
                <a:cs typeface="DM Sans"/>
                <a:sym typeface="DM Sans"/>
              </a:rPr>
              <a:t>carga en un repositorio en GitHub.</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p:txBody>
      </p:sp>
      <p:sp>
        <p:nvSpPr>
          <p:cNvPr id="240" name="Google Shape;240;p30"/>
          <p:cNvSpPr txBox="1"/>
          <p:nvPr/>
        </p:nvSpPr>
        <p:spPr>
          <a:xfrm>
            <a:off x="612850" y="2667375"/>
            <a:ext cx="3834600" cy="171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Hacer entrega del proyecto (dos páginas a elección) adaptado a la vista mobile y la vista desktop, agregando animaciones. Para generar un diseño responsive utilizar el Grid system de Bootstrap.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La entrega se deberá cargar a un repositorio de GitHub público.</a:t>
            </a:r>
            <a:endParaRPr sz="1200" u="sng">
              <a:solidFill>
                <a:srgbClr val="83AEFB"/>
              </a:solidFill>
              <a:latin typeface="DM Sans"/>
              <a:ea typeface="DM Sans"/>
              <a:cs typeface="DM Sans"/>
              <a:sym typeface="DM Sans"/>
            </a:endParaRPr>
          </a:p>
        </p:txBody>
      </p:sp>
      <p:sp>
        <p:nvSpPr>
          <p:cNvPr id="241" name="Google Shape;241;p3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txBox="1"/>
          <p:nvPr/>
        </p:nvSpPr>
        <p:spPr>
          <a:xfrm>
            <a:off x="636450" y="1777275"/>
            <a:ext cx="7785300" cy="86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Link al repositorio en GitHub donde está hosteado el proyecto. Debe tener el nombre </a:t>
            </a:r>
            <a:r>
              <a:rPr lang="es" sz="1200">
                <a:solidFill>
                  <a:schemeClr val="dk1"/>
                </a:solidFill>
                <a:highlight>
                  <a:srgbClr val="EAFF6A"/>
                </a:highlight>
                <a:latin typeface="DM Sans"/>
                <a:ea typeface="DM Sans"/>
                <a:cs typeface="DM Sans"/>
                <a:sym typeface="DM Sans"/>
              </a:rPr>
              <a:t>“PreEntrega2+Apellido</a:t>
            </a:r>
            <a:r>
              <a:rPr lang="es" sz="1200">
                <a:solidFill>
                  <a:srgbClr val="999999"/>
                </a:solidFill>
                <a:highlight>
                  <a:srgbClr val="EAFF6A"/>
                </a:highlight>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1000"/>
              </a:spcBef>
              <a:spcAft>
                <a:spcPts val="1000"/>
              </a:spcAft>
              <a:buNone/>
            </a:pPr>
            <a:r>
              <a:rPr b="1" lang="es" sz="1200">
                <a:solidFill>
                  <a:schemeClr val="dk1"/>
                </a:solidFill>
                <a:latin typeface="DM Sans"/>
                <a:ea typeface="DM Sans"/>
                <a:cs typeface="DM Sans"/>
                <a:sym typeface="DM Sans"/>
              </a:rPr>
              <a:t>Sugerencias: </a:t>
            </a:r>
            <a:r>
              <a:rPr lang="es" sz="1200">
                <a:solidFill>
                  <a:schemeClr val="dk1"/>
                </a:solidFill>
                <a:latin typeface="DM Sans"/>
                <a:ea typeface="DM Sans"/>
                <a:cs typeface="DM Sans"/>
                <a:sym typeface="DM Sans"/>
              </a:rPr>
              <a:t>Activar comentarios en el archivo</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grpSp>
        <p:nvGrpSpPr>
          <p:cNvPr id="247" name="Google Shape;247;p31"/>
          <p:cNvGrpSpPr/>
          <p:nvPr/>
        </p:nvGrpSpPr>
        <p:grpSpPr>
          <a:xfrm>
            <a:off x="457356" y="468297"/>
            <a:ext cx="431074" cy="431074"/>
            <a:chOff x="7208351" y="2467173"/>
            <a:chExt cx="738900" cy="738900"/>
          </a:xfrm>
        </p:grpSpPr>
        <p:sp>
          <p:nvSpPr>
            <p:cNvPr id="248" name="Google Shape;248;p3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3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50" name="Google Shape;250;p31"/>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Estructura avanzada de la web</a:t>
            </a:r>
            <a:endParaRPr sz="2500">
              <a:solidFill>
                <a:schemeClr val="dk1"/>
              </a:solidFill>
              <a:latin typeface="DM Sans"/>
              <a:ea typeface="DM Sans"/>
              <a:cs typeface="DM Sans"/>
              <a:sym typeface="DM Sans"/>
            </a:endParaRPr>
          </a:p>
        </p:txBody>
      </p:sp>
      <p:pic>
        <p:nvPicPr>
          <p:cNvPr id="251" name="Google Shape;251;p3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2" name="Google Shape;252;p3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253" name="Google Shape;253;p31"/>
          <p:cNvSpPr txBox="1"/>
          <p:nvPr/>
        </p:nvSpPr>
        <p:spPr>
          <a:xfrm>
            <a:off x="4439925" y="2438475"/>
            <a:ext cx="4324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Maquetado de la web:</a:t>
            </a:r>
            <a:r>
              <a:rPr lang="es" sz="1200">
                <a:solidFill>
                  <a:schemeClr val="dk1"/>
                </a:solidFill>
                <a:latin typeface="DM Sans"/>
                <a:ea typeface="DM Sans"/>
                <a:cs typeface="DM Sans"/>
                <a:sym typeface="DM Sans"/>
              </a:rPr>
              <a:t> Maquetar dos páginas de tu sitio web. Para esto se puede usar bootstrap o Grids + Flexbox. Las estructuras deberán maquetar a la web en base al framework elegido, haciendo usos de clases utilitarias para armar grillas, elementos web y estilos propios del framework, además del HTML de contenido.</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Páginas:</a:t>
            </a:r>
            <a:r>
              <a:rPr lang="es" sz="1200">
                <a:solidFill>
                  <a:schemeClr val="dk1"/>
                </a:solidFill>
                <a:latin typeface="DM Sans"/>
                <a:ea typeface="DM Sans"/>
                <a:cs typeface="DM Sans"/>
                <a:sym typeface="DM Sans"/>
              </a:rPr>
              <a:t> todas las páginas deben tener el contenido estructurado y el estilo linkeado. Agregar las diferentes librerías de JavaScript y CSS pertinentes al framework.</a:t>
            </a:r>
            <a:endParaRPr sz="1200">
              <a:solidFill>
                <a:srgbClr val="999999"/>
              </a:solidFill>
              <a:latin typeface="DM Sans"/>
              <a:ea typeface="DM Sans"/>
              <a:cs typeface="DM Sans"/>
              <a:sym typeface="DM Sans"/>
            </a:endParaRPr>
          </a:p>
        </p:txBody>
      </p:sp>
      <p:sp>
        <p:nvSpPr>
          <p:cNvPr id="254" name="Google Shape;254;p31"/>
          <p:cNvSpPr txBox="1"/>
          <p:nvPr/>
        </p:nvSpPr>
        <p:spPr>
          <a:xfrm>
            <a:off x="457350" y="2367275"/>
            <a:ext cx="3834600" cy="194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estructura del HTML prolija, limpia, fácil de leer. Agregar elementos HTML según la necesidad de armar contenedores o elementos web determinados, basándose en el framework elegido y la documentación del mismo. </a:t>
            </a:r>
            <a:endParaRPr sz="12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255" name="Google Shape;255;p3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txBox="1"/>
          <p:nvPr/>
        </p:nvSpPr>
        <p:spPr>
          <a:xfrm>
            <a:off x="545425" y="2061375"/>
            <a:ext cx="3000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chemeClr val="dk1"/>
                </a:solidFill>
                <a:latin typeface="DM Sans"/>
                <a:ea typeface="DM Sans"/>
                <a:cs typeface="DM Sans"/>
                <a:sym typeface="DM Sans"/>
              </a:rPr>
              <a:t>Formato: </a:t>
            </a:r>
            <a:r>
              <a:rPr lang="es" sz="1250">
                <a:solidFill>
                  <a:schemeClr val="dk1"/>
                </a:solidFill>
                <a:latin typeface="DM Sans"/>
                <a:ea typeface="DM Sans"/>
                <a:cs typeface="DM Sans"/>
                <a:sym typeface="DM Sans"/>
              </a:rPr>
              <a:t>Archivo HTML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32"/>
          <p:cNvGrpSpPr/>
          <p:nvPr/>
        </p:nvGrpSpPr>
        <p:grpSpPr>
          <a:xfrm>
            <a:off x="457356" y="468297"/>
            <a:ext cx="431074" cy="431074"/>
            <a:chOff x="7208351" y="2467173"/>
            <a:chExt cx="738900" cy="738900"/>
          </a:xfrm>
        </p:grpSpPr>
        <p:sp>
          <p:nvSpPr>
            <p:cNvPr id="262" name="Google Shape;262;p3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64" name="Google Shape;264;p32"/>
          <p:cNvSpPr txBox="1"/>
          <p:nvPr/>
        </p:nvSpPr>
        <p:spPr>
          <a:xfrm>
            <a:off x="501450" y="838675"/>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Estilo avanzado de la web</a:t>
            </a:r>
            <a:endParaRPr sz="2500">
              <a:solidFill>
                <a:schemeClr val="dk1"/>
              </a:solidFill>
              <a:latin typeface="DM Sans"/>
              <a:ea typeface="DM Sans"/>
              <a:cs typeface="DM Sans"/>
              <a:sym typeface="DM Sans"/>
            </a:endParaRPr>
          </a:p>
        </p:txBody>
      </p:sp>
      <p:pic>
        <p:nvPicPr>
          <p:cNvPr id="265" name="Google Shape;265;p3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6" name="Google Shape;266;p3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267" name="Google Shape;267;p32"/>
          <p:cNvSpPr txBox="1"/>
          <p:nvPr/>
        </p:nvSpPr>
        <p:spPr>
          <a:xfrm>
            <a:off x="4281425" y="2130575"/>
            <a:ext cx="4606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Helvetica Neue Light"/>
              <a:buChar char="✓"/>
            </a:pPr>
            <a:r>
              <a:rPr b="1" lang="es" sz="1200">
                <a:solidFill>
                  <a:schemeClr val="dk1"/>
                </a:solidFill>
                <a:latin typeface="DM Sans"/>
                <a:ea typeface="DM Sans"/>
                <a:cs typeface="DM Sans"/>
                <a:sym typeface="DM Sans"/>
              </a:rPr>
              <a:t>Estilo avanzado:</a:t>
            </a:r>
            <a:r>
              <a:rPr lang="es" sz="1200">
                <a:solidFill>
                  <a:schemeClr val="dk1"/>
                </a:solidFill>
                <a:latin typeface="DM Sans"/>
                <a:ea typeface="DM Sans"/>
                <a:cs typeface="DM Sans"/>
                <a:sym typeface="DM Sans"/>
              </a:rPr>
              <a:t> se le mejorarán los elementos interactivos con variaciones en sus diferentes estados, ya sea de la mano de transformaciones, transiciones y/o animaciones.</a:t>
            </a:r>
            <a:endParaRPr sz="1200">
              <a:solidFill>
                <a:schemeClr val="dk1"/>
              </a:solidFill>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Helvetica Neue Light"/>
              <a:buChar char="✓"/>
            </a:pPr>
            <a:r>
              <a:rPr b="1" lang="es" sz="1200">
                <a:solidFill>
                  <a:schemeClr val="dk1"/>
                </a:solidFill>
                <a:latin typeface="DM Sans"/>
                <a:ea typeface="DM Sans"/>
                <a:cs typeface="DM Sans"/>
                <a:sym typeface="DM Sans"/>
              </a:rPr>
              <a:t>Estilo del Framework:</a:t>
            </a:r>
            <a:r>
              <a:rPr lang="es" sz="1200">
                <a:solidFill>
                  <a:schemeClr val="dk1"/>
                </a:solidFill>
                <a:latin typeface="DM Sans"/>
                <a:ea typeface="DM Sans"/>
                <a:cs typeface="DM Sans"/>
                <a:sym typeface="DM Sans"/>
              </a:rPr>
              <a:t> no todos los elementos del framework van a tener una estética que condice con el sitio en el que son implementados, por lo que se usará CSS para darles un estilo acorde.</a:t>
            </a:r>
            <a:endParaRPr sz="1200">
              <a:solidFill>
                <a:schemeClr val="dk1"/>
              </a:solidFill>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Helvetica Neue Light"/>
              <a:buChar char="✓"/>
            </a:pPr>
            <a:r>
              <a:rPr b="1" lang="es" sz="1200">
                <a:solidFill>
                  <a:schemeClr val="dk1"/>
                </a:solidFill>
                <a:latin typeface="DM Sans"/>
                <a:ea typeface="DM Sans"/>
                <a:cs typeface="DM Sans"/>
                <a:sym typeface="DM Sans"/>
              </a:rPr>
              <a:t>Estructura de la web:</a:t>
            </a:r>
            <a:r>
              <a:rPr lang="es" sz="1200">
                <a:solidFill>
                  <a:schemeClr val="dk1"/>
                </a:solidFill>
                <a:latin typeface="DM Sans"/>
                <a:ea typeface="DM Sans"/>
                <a:cs typeface="DM Sans"/>
                <a:sym typeface="DM Sans"/>
              </a:rPr>
              <a:t> uso de etiquetas no solo para armar contenido, sino para armar los elementos que van a conformar el layout de la web, los contenedores, etc.</a:t>
            </a:r>
            <a:endParaRPr sz="1200">
              <a:solidFill>
                <a:srgbClr val="999999"/>
              </a:solidFill>
              <a:latin typeface="DM Sans"/>
              <a:ea typeface="DM Sans"/>
              <a:cs typeface="DM Sans"/>
              <a:sym typeface="DM Sans"/>
            </a:endParaRPr>
          </a:p>
        </p:txBody>
      </p:sp>
      <p:sp>
        <p:nvSpPr>
          <p:cNvPr id="268" name="Google Shape;268;p32"/>
          <p:cNvSpPr txBox="1"/>
          <p:nvPr/>
        </p:nvSpPr>
        <p:spPr>
          <a:xfrm>
            <a:off x="501450" y="2157250"/>
            <a:ext cx="3834600" cy="230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Crear archivos de CSS para darle estilo a la web. Agregar todas las propiedades CSS necesarias (transformaciones, animaciones y/o transiciones para otorgarle dinamismo a la web en elementos que tengan interacción con el usuario). Hacer uso de selectores de CSS para poder darle estilo propio a los elementos que ya vienen con su propia identidad del framework.</a:t>
            </a:r>
            <a:endParaRPr sz="1350" u="sng">
              <a:solidFill>
                <a:srgbClr val="83AEFB"/>
              </a:solidFill>
              <a:latin typeface="DM Sans"/>
              <a:ea typeface="DM Sans"/>
              <a:cs typeface="DM Sans"/>
              <a:sym typeface="DM Sans"/>
            </a:endParaRPr>
          </a:p>
        </p:txBody>
      </p:sp>
      <p:sp>
        <p:nvSpPr>
          <p:cNvPr id="269" name="Google Shape;269;p3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nvSpPr>
        <p:spPr>
          <a:xfrm>
            <a:off x="540025" y="1753475"/>
            <a:ext cx="38346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250">
                <a:solidFill>
                  <a:schemeClr val="dk1"/>
                </a:solidFill>
                <a:latin typeface="DM Sans"/>
                <a:ea typeface="DM Sans"/>
                <a:cs typeface="DM Sans"/>
                <a:sym typeface="DM Sans"/>
              </a:rPr>
              <a:t>Formato: </a:t>
            </a:r>
            <a:r>
              <a:rPr lang="es" sz="1250">
                <a:solidFill>
                  <a:schemeClr val="dk1"/>
                </a:solidFill>
                <a:latin typeface="DM Sans"/>
                <a:ea typeface="DM Sans"/>
                <a:cs typeface="DM Sans"/>
                <a:sym typeface="DM Sans"/>
              </a:rPr>
              <a:t>Archivo CSS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33"/>
          <p:cNvGrpSpPr/>
          <p:nvPr/>
        </p:nvGrpSpPr>
        <p:grpSpPr>
          <a:xfrm>
            <a:off x="457356" y="468297"/>
            <a:ext cx="431074" cy="431074"/>
            <a:chOff x="7208351" y="2467173"/>
            <a:chExt cx="738900" cy="738900"/>
          </a:xfrm>
        </p:grpSpPr>
        <p:sp>
          <p:nvSpPr>
            <p:cNvPr id="276" name="Google Shape;276;p3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78" name="Google Shape;278;p33"/>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Repositorio en GitHub</a:t>
            </a:r>
            <a:endParaRPr sz="2500">
              <a:solidFill>
                <a:schemeClr val="dk1"/>
              </a:solidFill>
              <a:latin typeface="DM Sans"/>
              <a:ea typeface="DM Sans"/>
              <a:cs typeface="DM Sans"/>
              <a:sym typeface="DM Sans"/>
            </a:endParaRPr>
          </a:p>
        </p:txBody>
      </p:sp>
      <p:pic>
        <p:nvPicPr>
          <p:cNvPr id="279" name="Google Shape;279;p3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0" name="Google Shape;280;p3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281" name="Google Shape;281;p33"/>
          <p:cNvSpPr txBox="1"/>
          <p:nvPr/>
        </p:nvSpPr>
        <p:spPr>
          <a:xfrm>
            <a:off x="4603775" y="2454550"/>
            <a:ext cx="3834600" cy="11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Todos los archivos necesarios para visualizar correctamente la web.</a:t>
            </a:r>
            <a:endParaRPr sz="1200">
              <a:solidFill>
                <a:schemeClr val="dk1"/>
              </a:solidFill>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Mostrar los commit usados para actualizar/versionar el código.</a:t>
            </a:r>
            <a:endParaRPr sz="1200">
              <a:solidFill>
                <a:srgbClr val="999999"/>
              </a:solidFill>
              <a:latin typeface="DM Sans"/>
              <a:ea typeface="DM Sans"/>
              <a:cs typeface="DM Sans"/>
              <a:sym typeface="DM Sans"/>
            </a:endParaRPr>
          </a:p>
        </p:txBody>
      </p:sp>
      <p:sp>
        <p:nvSpPr>
          <p:cNvPr id="282" name="Google Shape;282;p33"/>
          <p:cNvSpPr txBox="1"/>
          <p:nvPr/>
        </p:nvSpPr>
        <p:spPr>
          <a:xfrm>
            <a:off x="457350" y="2367275"/>
            <a:ext cx="3834600" cy="1522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Utilizar Git de forma correcta para versionar el proyecto. Hacer uso de GitHub para brindar acceso al proyecto versionado.</a:t>
            </a:r>
            <a:endParaRPr sz="120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283" name="Google Shape;283;p3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txBox="1"/>
          <p:nvPr/>
        </p:nvSpPr>
        <p:spPr>
          <a:xfrm>
            <a:off x="501450" y="2037600"/>
            <a:ext cx="604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Link al repositorio en GitHub donde está hosteado el proyecto.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Servidor y SEO para tu sitio</a:t>
            </a:r>
            <a:endParaRPr b="1" sz="4000">
              <a:solidFill>
                <a:schemeClr val="dk1"/>
              </a:solidFill>
              <a:latin typeface="DM Sans"/>
              <a:ea typeface="DM Sans"/>
              <a:cs typeface="DM Sans"/>
              <a:sym typeface="DM Sans"/>
            </a:endParaRPr>
          </a:p>
        </p:txBody>
      </p:sp>
      <p:sp>
        <p:nvSpPr>
          <p:cNvPr id="290" name="Google Shape;290;p3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dk1"/>
                </a:solidFill>
                <a:latin typeface="DM Sans"/>
                <a:ea typeface="DM Sans"/>
                <a:cs typeface="DM Sans"/>
                <a:sym typeface="DM Sans"/>
              </a:rPr>
              <a:t>CLASE 08 - Parte II</a:t>
            </a:r>
            <a:endParaRPr sz="16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p35"/>
          <p:cNvGrpSpPr/>
          <p:nvPr/>
        </p:nvGrpSpPr>
        <p:grpSpPr>
          <a:xfrm>
            <a:off x="4202551" y="905623"/>
            <a:ext cx="738900" cy="738900"/>
            <a:chOff x="7208351" y="2467173"/>
            <a:chExt cx="738900" cy="738900"/>
          </a:xfrm>
        </p:grpSpPr>
        <p:sp>
          <p:nvSpPr>
            <p:cNvPr id="296" name="Google Shape;296;p3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3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98" name="Google Shape;298;p35"/>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Tercera </a:t>
            </a:r>
            <a:r>
              <a:rPr b="1" lang="es" sz="4000">
                <a:solidFill>
                  <a:schemeClr val="dk1"/>
                </a:solidFill>
                <a:highlight>
                  <a:srgbClr val="EAFF6A"/>
                </a:highlight>
                <a:latin typeface="DM Sans"/>
                <a:ea typeface="DM Sans"/>
                <a:cs typeface="DM Sans"/>
                <a:sym typeface="DM Sans"/>
              </a:rPr>
              <a:t>pre-entrega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299" name="Google Shape;299;p35"/>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p36"/>
          <p:cNvGrpSpPr/>
          <p:nvPr/>
        </p:nvGrpSpPr>
        <p:grpSpPr>
          <a:xfrm>
            <a:off x="457356" y="468297"/>
            <a:ext cx="431074" cy="431074"/>
            <a:chOff x="7208351" y="2467173"/>
            <a:chExt cx="738900" cy="738900"/>
          </a:xfrm>
        </p:grpSpPr>
        <p:sp>
          <p:nvSpPr>
            <p:cNvPr id="305" name="Google Shape;305;p3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p3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07" name="Google Shape;307;p3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Tercera </a:t>
            </a:r>
            <a:r>
              <a:rPr b="1" lang="es" sz="4000">
                <a:solidFill>
                  <a:schemeClr val="dk1"/>
                </a:solidFill>
                <a:latin typeface="DM Sans"/>
                <a:ea typeface="DM Sans"/>
                <a:cs typeface="DM Sans"/>
                <a:sym typeface="DM Sans"/>
              </a:rPr>
              <a:t>pre-entrega</a:t>
            </a:r>
            <a:endParaRPr b="1" sz="4000">
              <a:solidFill>
                <a:schemeClr val="dk1"/>
              </a:solidFill>
              <a:latin typeface="DM Sans"/>
              <a:ea typeface="DM Sans"/>
              <a:cs typeface="DM Sans"/>
              <a:sym typeface="DM Sans"/>
            </a:endParaRPr>
          </a:p>
        </p:txBody>
      </p:sp>
      <p:pic>
        <p:nvPicPr>
          <p:cNvPr id="308" name="Google Shape;308;p3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9" name="Google Shape;309;p3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10" name="Google Shape;310;p36"/>
          <p:cNvSpPr txBox="1"/>
          <p:nvPr/>
        </p:nvSpPr>
        <p:spPr>
          <a:xfrm>
            <a:off x="4945275" y="2998400"/>
            <a:ext cx="3834600" cy="16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Objetivos generales</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la </a:t>
            </a:r>
            <a:r>
              <a:rPr b="1" lang="es" sz="1200">
                <a:solidFill>
                  <a:schemeClr val="dk1"/>
                </a:solidFill>
                <a:latin typeface="DM Sans"/>
                <a:ea typeface="DM Sans"/>
                <a:cs typeface="DM Sans"/>
                <a:sym typeface="DM Sans"/>
              </a:rPr>
              <a:t>estructura final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Efectuar el </a:t>
            </a:r>
            <a:r>
              <a:rPr b="1" lang="es" sz="1200">
                <a:solidFill>
                  <a:schemeClr val="dk1"/>
                </a:solidFill>
                <a:latin typeface="DM Sans"/>
                <a:ea typeface="DM Sans"/>
                <a:cs typeface="DM Sans"/>
                <a:sym typeface="DM Sans"/>
              </a:rPr>
              <a:t>estilo final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correcta implementación de </a:t>
            </a:r>
            <a:r>
              <a:rPr b="1" lang="es" sz="1200">
                <a:solidFill>
                  <a:schemeClr val="dk1"/>
                </a:solidFill>
                <a:latin typeface="DM Sans"/>
                <a:ea typeface="DM Sans"/>
                <a:cs typeface="DM Sans"/>
                <a:sym typeface="DM Sans"/>
              </a:rPr>
              <a:t>Node modules.</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Generar la carga en un </a:t>
            </a:r>
            <a:r>
              <a:rPr b="1" lang="es" sz="1200">
                <a:solidFill>
                  <a:schemeClr val="dk1"/>
                </a:solidFill>
                <a:latin typeface="DM Sans"/>
                <a:ea typeface="DM Sans"/>
                <a:cs typeface="DM Sans"/>
                <a:sym typeface="DM Sans"/>
              </a:rPr>
              <a:t>repositorio en GitHub.</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p:txBody>
      </p:sp>
      <p:sp>
        <p:nvSpPr>
          <p:cNvPr id="311" name="Google Shape;311;p36"/>
          <p:cNvSpPr txBox="1"/>
          <p:nvPr/>
        </p:nvSpPr>
        <p:spPr>
          <a:xfrm>
            <a:off x="737400" y="2848775"/>
            <a:ext cx="3834600" cy="194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El proyecto completo deberá visibilizarse de manera correcta en dispositivos mobile y desktop. El mismo deberá estar configurado y con código SASS aplicado. Además, deberán mostrar uso de la correcta aplicación del SEO. </a:t>
            </a:r>
            <a:endParaRPr sz="12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312" name="Google Shape;312;p3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txBox="1"/>
          <p:nvPr/>
        </p:nvSpPr>
        <p:spPr>
          <a:xfrm>
            <a:off x="636450" y="1747150"/>
            <a:ext cx="7873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Archivos .json en carpeta comprimida + link al repositorio en GitHub.  Debe tener el nombre </a:t>
            </a:r>
            <a:r>
              <a:rPr lang="es" sz="1200">
                <a:solidFill>
                  <a:schemeClr val="dk1"/>
                </a:solidFill>
                <a:highlight>
                  <a:srgbClr val="EAFF6A"/>
                </a:highlight>
                <a:latin typeface="DM Sans"/>
                <a:ea typeface="DM Sans"/>
                <a:cs typeface="DM Sans"/>
                <a:sym typeface="DM Sans"/>
              </a:rPr>
              <a:t>“PreEntrega3+Apellido</a:t>
            </a:r>
            <a:r>
              <a:rPr lang="es" sz="1200">
                <a:solidFill>
                  <a:srgbClr val="999999"/>
                </a:solidFill>
                <a:highlight>
                  <a:srgbClr val="EAFF6A"/>
                </a:highlight>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s" sz="1250">
                <a:solidFill>
                  <a:schemeClr val="dk1"/>
                </a:solidFill>
                <a:latin typeface="DM Sans"/>
                <a:ea typeface="DM Sans"/>
                <a:cs typeface="DM Sans"/>
                <a:sym typeface="DM Sans"/>
              </a:rPr>
              <a:t>Sugerencias: </a:t>
            </a:r>
            <a:r>
              <a:rPr lang="es" sz="1250">
                <a:solidFill>
                  <a:schemeClr val="dk1"/>
                </a:solidFill>
                <a:latin typeface="DM Sans"/>
                <a:ea typeface="DM Sans"/>
                <a:cs typeface="DM Sans"/>
                <a:sym typeface="DM Sans"/>
              </a:rPr>
              <a:t>Activar comentarios en el archivo</a:t>
            </a:r>
            <a:endParaRPr sz="125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37"/>
          <p:cNvGrpSpPr/>
          <p:nvPr/>
        </p:nvGrpSpPr>
        <p:grpSpPr>
          <a:xfrm>
            <a:off x="457356" y="468297"/>
            <a:ext cx="431074" cy="431074"/>
            <a:chOff x="7208351" y="2467173"/>
            <a:chExt cx="738900" cy="738900"/>
          </a:xfrm>
        </p:grpSpPr>
        <p:sp>
          <p:nvSpPr>
            <p:cNvPr id="319" name="Google Shape;319;p3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3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21" name="Google Shape;321;p37"/>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Tercera </a:t>
            </a:r>
            <a:r>
              <a:rPr b="1" lang="es" sz="4000">
                <a:solidFill>
                  <a:schemeClr val="dk1"/>
                </a:solidFill>
                <a:latin typeface="DM Sans"/>
                <a:ea typeface="DM Sans"/>
                <a:cs typeface="DM Sans"/>
                <a:sym typeface="DM Sans"/>
              </a:rPr>
              <a:t>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Estructura final de la web</a:t>
            </a:r>
            <a:endParaRPr sz="2500">
              <a:solidFill>
                <a:schemeClr val="dk1"/>
              </a:solidFill>
              <a:latin typeface="DM Sans"/>
              <a:ea typeface="DM Sans"/>
              <a:cs typeface="DM Sans"/>
              <a:sym typeface="DM Sans"/>
            </a:endParaRPr>
          </a:p>
        </p:txBody>
      </p:sp>
      <p:pic>
        <p:nvPicPr>
          <p:cNvPr id="322" name="Google Shape;322;p3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3" name="Google Shape;323;p3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24" name="Google Shape;324;p37"/>
          <p:cNvSpPr txBox="1"/>
          <p:nvPr/>
        </p:nvSpPr>
        <p:spPr>
          <a:xfrm>
            <a:off x="4451375" y="2378350"/>
            <a:ext cx="4026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Maquetado de la web:</a:t>
            </a:r>
            <a:r>
              <a:rPr lang="es" sz="1200">
                <a:solidFill>
                  <a:schemeClr val="dk1"/>
                </a:solidFill>
                <a:latin typeface="DM Sans"/>
                <a:ea typeface="DM Sans"/>
                <a:cs typeface="DM Sans"/>
                <a:sym typeface="DM Sans"/>
              </a:rPr>
              <a:t> las estructuras deben maquetar a la web en base al framework elegido, haciendo usos de clases utilitarias para armar grillas, elementos web y estilos propios del framework, además del HTML de contenido.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Páginas:</a:t>
            </a:r>
            <a:r>
              <a:rPr lang="es" sz="1200">
                <a:solidFill>
                  <a:schemeClr val="dk1"/>
                </a:solidFill>
                <a:latin typeface="DM Sans"/>
                <a:ea typeface="DM Sans"/>
                <a:cs typeface="DM Sans"/>
                <a:sym typeface="DM Sans"/>
              </a:rPr>
              <a:t> todas las páginas deben tener el contenido estructurado y el estilo linkeado. Agregar las diferentes librerías de JavaScript y CSS pertinentes al framework.</a:t>
            </a:r>
            <a:endParaRPr sz="1350">
              <a:solidFill>
                <a:srgbClr val="999999"/>
              </a:solidFill>
              <a:latin typeface="DM Sans"/>
              <a:ea typeface="DM Sans"/>
              <a:cs typeface="DM Sans"/>
              <a:sym typeface="DM Sans"/>
            </a:endParaRPr>
          </a:p>
        </p:txBody>
      </p:sp>
      <p:sp>
        <p:nvSpPr>
          <p:cNvPr id="325" name="Google Shape;325;p37"/>
          <p:cNvSpPr txBox="1"/>
          <p:nvPr/>
        </p:nvSpPr>
        <p:spPr>
          <a:xfrm>
            <a:off x="457350" y="2367275"/>
            <a:ext cx="3834600" cy="208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estructura del HTML con buena indentación, espacios prolijos, y comentarios, siendo usados para comentar secciones y no para ocultar código. Agregar elementos HTML según necesidades de armar contenedores o elementos web determinados, a través del código del framework elegido y la documentación del mismo.</a:t>
            </a:r>
            <a:endParaRPr sz="1350" u="sng">
              <a:solidFill>
                <a:srgbClr val="83AEFB"/>
              </a:solidFill>
              <a:latin typeface="DM Sans"/>
              <a:ea typeface="DM Sans"/>
              <a:cs typeface="DM Sans"/>
              <a:sym typeface="DM Sans"/>
            </a:endParaRPr>
          </a:p>
        </p:txBody>
      </p:sp>
      <p:sp>
        <p:nvSpPr>
          <p:cNvPr id="326" name="Google Shape;326;p3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txBox="1"/>
          <p:nvPr/>
        </p:nvSpPr>
        <p:spPr>
          <a:xfrm>
            <a:off x="581825" y="1997975"/>
            <a:ext cx="524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Formato:</a:t>
            </a:r>
            <a:r>
              <a:rPr lang="es" sz="1200">
                <a:latin typeface="DM Sans"/>
                <a:ea typeface="DM Sans"/>
                <a:cs typeface="DM Sans"/>
                <a:sym typeface="DM Sans"/>
              </a:rPr>
              <a:t> archivo HTML</a:t>
            </a:r>
            <a:endParaRPr sz="120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0"/>
          <p:cNvSpPr/>
          <p:nvPr/>
        </p:nvSpPr>
        <p:spPr>
          <a:xfrm>
            <a:off x="501450" y="1303375"/>
            <a:ext cx="69420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0"/>
          <p:cNvSpPr txBox="1"/>
          <p:nvPr/>
        </p:nvSpPr>
        <p:spPr>
          <a:xfrm>
            <a:off x="501450" y="8809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¡Bienvenidas y bienvenidos!</a:t>
            </a:r>
            <a:endParaRPr b="1" sz="4000">
              <a:solidFill>
                <a:schemeClr val="dk1"/>
              </a:solidFill>
              <a:latin typeface="DM Sans"/>
              <a:ea typeface="DM Sans"/>
              <a:cs typeface="DM Sans"/>
              <a:sym typeface="DM Sans"/>
            </a:endParaRPr>
          </a:p>
        </p:txBody>
      </p:sp>
      <p:sp>
        <p:nvSpPr>
          <p:cNvPr id="76" name="Google Shape;76;p20"/>
          <p:cNvSpPr txBox="1"/>
          <p:nvPr/>
        </p:nvSpPr>
        <p:spPr>
          <a:xfrm>
            <a:off x="501450" y="1792100"/>
            <a:ext cx="38346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200">
                <a:latin typeface="DM Sans"/>
                <a:ea typeface="DM Sans"/>
                <a:cs typeface="DM Sans"/>
                <a:sym typeface="DM Sans"/>
              </a:rPr>
              <a:t>Creamos este espacio</a:t>
            </a:r>
            <a:r>
              <a:rPr lang="es" sz="1200">
                <a:latin typeface="DM Sans"/>
                <a:ea typeface="DM Sans"/>
                <a:cs typeface="DM Sans"/>
                <a:sym typeface="DM Sans"/>
              </a:rPr>
              <a:t> para que puedan</a:t>
            </a:r>
            <a:r>
              <a:rPr lang="es" sz="1200">
                <a:latin typeface="DM Sans"/>
                <a:ea typeface="DM Sans"/>
                <a:cs typeface="DM Sans"/>
                <a:sym typeface="DM Sans"/>
              </a:rPr>
              <a:t> </a:t>
            </a:r>
            <a:r>
              <a:rPr lang="es" sz="1200">
                <a:latin typeface="DM Sans"/>
                <a:ea typeface="DM Sans"/>
                <a:cs typeface="DM Sans"/>
                <a:sym typeface="DM Sans"/>
              </a:rPr>
              <a:t>visualizar en un mismo lugar, de manera rápida y ágil, todas las pre-entregas y entrega del Proyecto Final.</a:t>
            </a:r>
            <a:endParaRPr sz="12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A continuación presentamos el sistema de entregas de los cursos de Coder. Luego, en un tablero, podrán ver </a:t>
            </a:r>
            <a:r>
              <a:rPr b="1" lang="es" sz="1200">
                <a:solidFill>
                  <a:schemeClr val="dk1"/>
                </a:solidFill>
                <a:latin typeface="DM Sans"/>
                <a:ea typeface="DM Sans"/>
                <a:cs typeface="DM Sans"/>
                <a:sym typeface="DM Sans"/>
              </a:rPr>
              <a:t>las 10 clases establecidas en el programa</a:t>
            </a:r>
            <a:r>
              <a:rPr lang="es" sz="1200">
                <a:solidFill>
                  <a:schemeClr val="dk1"/>
                </a:solidFill>
                <a:latin typeface="DM Sans"/>
                <a:ea typeface="DM Sans"/>
                <a:cs typeface="DM Sans"/>
                <a:sym typeface="DM Sans"/>
              </a:rPr>
              <a:t>, marcando con el ícono correspondiente las clases que tienen actividades en clase, prácticas en el workbook, pre entregas y el proyecto final.</a:t>
            </a:r>
            <a:endParaRPr sz="1200">
              <a:latin typeface="DM Sans"/>
              <a:ea typeface="DM Sans"/>
              <a:cs typeface="DM Sans"/>
              <a:sym typeface="DM Sans"/>
            </a:endParaRPr>
          </a:p>
        </p:txBody>
      </p:sp>
      <p:sp>
        <p:nvSpPr>
          <p:cNvPr id="77" name="Google Shape;77;p20"/>
          <p:cNvSpPr txBox="1"/>
          <p:nvPr/>
        </p:nvSpPr>
        <p:spPr>
          <a:xfrm>
            <a:off x="4555675" y="1792100"/>
            <a:ext cx="38346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De esta forma podrás tener un pantallazo del cronograma de clases.</a:t>
            </a:r>
            <a:endParaRPr sz="120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200">
                <a:solidFill>
                  <a:schemeClr val="dk1"/>
                </a:solidFill>
                <a:latin typeface="DM Sans"/>
                <a:ea typeface="DM Sans"/>
                <a:cs typeface="DM Sans"/>
                <a:sym typeface="DM Sans"/>
              </a:rPr>
              <a:t>¡Esperamos que les sea útil para organizarse!</a:t>
            </a:r>
            <a:r>
              <a:rPr lang="es"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38"/>
          <p:cNvGrpSpPr/>
          <p:nvPr/>
        </p:nvGrpSpPr>
        <p:grpSpPr>
          <a:xfrm>
            <a:off x="457356" y="468297"/>
            <a:ext cx="431074" cy="431074"/>
            <a:chOff x="7208351" y="2467173"/>
            <a:chExt cx="738900" cy="738900"/>
          </a:xfrm>
        </p:grpSpPr>
        <p:sp>
          <p:nvSpPr>
            <p:cNvPr id="333" name="Google Shape;333;p3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3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35" name="Google Shape;335;p38"/>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Tercera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Estilo final de la web</a:t>
            </a:r>
            <a:endParaRPr sz="2500">
              <a:solidFill>
                <a:schemeClr val="dk1"/>
              </a:solidFill>
              <a:latin typeface="DM Sans"/>
              <a:ea typeface="DM Sans"/>
              <a:cs typeface="DM Sans"/>
              <a:sym typeface="DM Sans"/>
            </a:endParaRPr>
          </a:p>
        </p:txBody>
      </p:sp>
      <p:pic>
        <p:nvPicPr>
          <p:cNvPr id="336" name="Google Shape;336;p3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7" name="Google Shape;337;p3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38" name="Google Shape;338;p38"/>
          <p:cNvSpPr txBox="1"/>
          <p:nvPr/>
        </p:nvSpPr>
        <p:spPr>
          <a:xfrm>
            <a:off x="457350" y="2290650"/>
            <a:ext cx="3834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00000"/>
              </a:lnSpc>
              <a:spcBef>
                <a:spcPts val="0"/>
              </a:spcBef>
              <a:spcAft>
                <a:spcPts val="0"/>
              </a:spcAft>
              <a:buNone/>
            </a:pPr>
            <a:r>
              <a:rPr lang="es" sz="1200">
                <a:solidFill>
                  <a:schemeClr val="dk1"/>
                </a:solidFill>
                <a:latin typeface="DM Sans"/>
                <a:ea typeface="DM Sans"/>
                <a:cs typeface="DM Sans"/>
                <a:sym typeface="DM Sans"/>
              </a:rPr>
              <a:t>Crear archivos de SCSS o SASS para darle estilo a la web:</a:t>
            </a:r>
            <a:endParaRPr sz="1200">
              <a:solidFill>
                <a:schemeClr val="dk1"/>
              </a:solidFill>
              <a:latin typeface="DM Sans"/>
              <a:ea typeface="DM Sans"/>
              <a:cs typeface="DM Sans"/>
              <a:sym typeface="DM Sans"/>
            </a:endParaRPr>
          </a:p>
          <a:p>
            <a:pPr indent="-304800" lvl="0" marL="457200" rtl="0" algn="l">
              <a:lnSpc>
                <a:spcPct val="100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Trasladar los estilos creados en CSS a SCSS, haciendo uso correcto del nesting, los mixins, las variables y los operadores de lenguaje SASS.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Formar un archivo de SCSS con una sintaxis correcta, dónde el código no tenga errores, ya sea de CSS cómo de compilación.</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Utilizar SASS para personalizar el framework que estás usando.</a:t>
            </a:r>
            <a:endParaRPr sz="1350" u="sng">
              <a:solidFill>
                <a:srgbClr val="83AEFB"/>
              </a:solidFill>
              <a:latin typeface="DM Sans"/>
              <a:ea typeface="DM Sans"/>
              <a:cs typeface="DM Sans"/>
              <a:sym typeface="DM Sans"/>
            </a:endParaRPr>
          </a:p>
        </p:txBody>
      </p:sp>
      <p:sp>
        <p:nvSpPr>
          <p:cNvPr id="339" name="Google Shape;339;p3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txBox="1"/>
          <p:nvPr/>
        </p:nvSpPr>
        <p:spPr>
          <a:xfrm>
            <a:off x="501450" y="1921350"/>
            <a:ext cx="467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121212"/>
                </a:solidFill>
                <a:latin typeface="DM Sans"/>
                <a:ea typeface="DM Sans"/>
                <a:cs typeface="DM Sans"/>
                <a:sym typeface="DM Sans"/>
              </a:rPr>
              <a:t>Formato: </a:t>
            </a:r>
            <a:r>
              <a:rPr lang="es" sz="1200">
                <a:solidFill>
                  <a:srgbClr val="121212"/>
                </a:solidFill>
                <a:latin typeface="DM Sans"/>
                <a:ea typeface="DM Sans"/>
                <a:cs typeface="DM Sans"/>
                <a:sym typeface="DM Sans"/>
              </a:rPr>
              <a:t>Archivo CSS, Archivos SASS o SCSS (en </a:t>
            </a:r>
            <a:r>
              <a:rPr lang="es" sz="1200">
                <a:solidFill>
                  <a:srgbClr val="121212"/>
                </a:solidFill>
                <a:latin typeface="DM Sans"/>
                <a:ea typeface="DM Sans"/>
                <a:cs typeface="DM Sans"/>
                <a:sym typeface="DM Sans"/>
              </a:rPr>
              <a:t>GitHub</a:t>
            </a:r>
            <a:r>
              <a:rPr lang="es" sz="1200">
                <a:solidFill>
                  <a:srgbClr val="121212"/>
                </a:solidFill>
                <a:latin typeface="DM Sans"/>
                <a:ea typeface="DM Sans"/>
                <a:cs typeface="DM Sans"/>
                <a:sym typeface="DM Sans"/>
              </a:rPr>
              <a:t>).</a:t>
            </a:r>
            <a:endParaRPr sz="1200">
              <a:solidFill>
                <a:srgbClr val="121212"/>
              </a:solidFill>
              <a:latin typeface="DM Sans"/>
              <a:ea typeface="DM Sans"/>
              <a:cs typeface="DM Sans"/>
              <a:sym typeface="DM Sans"/>
            </a:endParaRPr>
          </a:p>
        </p:txBody>
      </p:sp>
      <p:sp>
        <p:nvSpPr>
          <p:cNvPr id="341" name="Google Shape;341;p38"/>
          <p:cNvSpPr txBox="1"/>
          <p:nvPr/>
        </p:nvSpPr>
        <p:spPr>
          <a:xfrm>
            <a:off x="4572000" y="2349325"/>
            <a:ext cx="4026300" cy="246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Estilo avanzado:</a:t>
            </a:r>
            <a:r>
              <a:rPr lang="es" sz="1200">
                <a:solidFill>
                  <a:schemeClr val="dk1"/>
                </a:solidFill>
                <a:latin typeface="DM Sans"/>
                <a:ea typeface="DM Sans"/>
                <a:cs typeface="DM Sans"/>
                <a:sym typeface="DM Sans"/>
              </a:rPr>
              <a:t> Transforma lo que originalmente eran estilos de CSS en SCSS. Utililzar las características de SCSS para armar estilos de CSS de forma dinámica, además del uso de nesting para estructurarlo de forma legible y evitando repetir código.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Estructura de la web:</a:t>
            </a:r>
            <a:r>
              <a:rPr lang="es" sz="1200">
                <a:solidFill>
                  <a:schemeClr val="dk1"/>
                </a:solidFill>
                <a:latin typeface="DM Sans"/>
                <a:ea typeface="DM Sans"/>
                <a:cs typeface="DM Sans"/>
                <a:sym typeface="DM Sans"/>
              </a:rPr>
              <a:t> Usa etiquetas no solo para armar contenido, sino para armar los elementos que van a conformar el layout de la web, los contenedores, etc.</a:t>
            </a:r>
            <a:endParaRPr sz="1350">
              <a:solidFill>
                <a:srgbClr val="999999"/>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grpSp>
        <p:nvGrpSpPr>
          <p:cNvPr id="346" name="Google Shape;346;p39"/>
          <p:cNvGrpSpPr/>
          <p:nvPr/>
        </p:nvGrpSpPr>
        <p:grpSpPr>
          <a:xfrm>
            <a:off x="457356" y="468297"/>
            <a:ext cx="431074" cy="431074"/>
            <a:chOff x="7208351" y="2467173"/>
            <a:chExt cx="738900" cy="738900"/>
          </a:xfrm>
        </p:grpSpPr>
        <p:sp>
          <p:nvSpPr>
            <p:cNvPr id="347" name="Google Shape;347;p3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3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49" name="Google Shape;349;p39"/>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Tercera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Node modules</a:t>
            </a:r>
            <a:endParaRPr sz="2500">
              <a:solidFill>
                <a:schemeClr val="dk1"/>
              </a:solidFill>
              <a:latin typeface="DM Sans"/>
              <a:ea typeface="DM Sans"/>
              <a:cs typeface="DM Sans"/>
              <a:sym typeface="DM Sans"/>
            </a:endParaRPr>
          </a:p>
        </p:txBody>
      </p:sp>
      <p:pic>
        <p:nvPicPr>
          <p:cNvPr id="350" name="Google Shape;350;p3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1" name="Google Shape;351;p3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52" name="Google Shape;352;p39"/>
          <p:cNvSpPr txBox="1"/>
          <p:nvPr/>
        </p:nvSpPr>
        <p:spPr>
          <a:xfrm>
            <a:off x="4451375" y="2378350"/>
            <a:ext cx="4404300" cy="27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Metadatos del proyecto:</a:t>
            </a:r>
            <a:r>
              <a:rPr lang="es" sz="1200">
                <a:solidFill>
                  <a:schemeClr val="dk1"/>
                </a:solidFill>
                <a:latin typeface="DM Sans"/>
                <a:ea typeface="DM Sans"/>
                <a:cs typeface="DM Sans"/>
                <a:sym typeface="DM Sans"/>
              </a:rPr>
              <a:t> archivo package.json con información relevante del proyecto como el nombre y una mínima descripción.</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Scripts de npm:</a:t>
            </a:r>
            <a:r>
              <a:rPr lang="es" sz="1200">
                <a:solidFill>
                  <a:schemeClr val="dk1"/>
                </a:solidFill>
                <a:latin typeface="DM Sans"/>
                <a:ea typeface="DM Sans"/>
                <a:cs typeface="DM Sans"/>
                <a:sym typeface="DM Sans"/>
              </a:rPr>
              <a:t> para poder generar los archivos de CSS que va a necesitar luego el sitio web.</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Dependencias del proyecto:</a:t>
            </a:r>
            <a:r>
              <a:rPr lang="es" sz="1200">
                <a:solidFill>
                  <a:schemeClr val="dk1"/>
                </a:solidFill>
                <a:latin typeface="DM Sans"/>
                <a:ea typeface="DM Sans"/>
                <a:cs typeface="DM Sans"/>
                <a:sym typeface="DM Sans"/>
              </a:rPr>
              <a:t> además de nodemon y node-sass, que deben estar detalladas en el package.json como dependencias, también debe estar cualquier librería o módulo que agregues, como puede ser el caso de un framework CSS.</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p:txBody>
      </p:sp>
      <p:sp>
        <p:nvSpPr>
          <p:cNvPr id="353" name="Google Shape;353;p39"/>
          <p:cNvSpPr txBox="1"/>
          <p:nvPr/>
        </p:nvSpPr>
        <p:spPr>
          <a:xfrm>
            <a:off x="457350" y="2367275"/>
            <a:ext cx="3834600" cy="2176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0" lvl="0" marL="0" rtl="0" algn="l">
              <a:lnSpc>
                <a:spcPct val="115000"/>
              </a:lnSpc>
              <a:spcBef>
                <a:spcPts val="0"/>
              </a:spcBef>
              <a:spcAft>
                <a:spcPts val="0"/>
              </a:spcAft>
              <a:buNone/>
            </a:pPr>
            <a:r>
              <a:rPr lang="es" sz="1250">
                <a:solidFill>
                  <a:schemeClr val="dk1"/>
                </a:solidFill>
                <a:latin typeface="DM Sans"/>
                <a:ea typeface="DM Sans"/>
                <a:cs typeface="DM Sans"/>
                <a:sym typeface="DM Sans"/>
              </a:rPr>
              <a:t>Inicializar npm en el proyecto y configurar el package con los datos pertinentes al mismo:</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rgbClr val="EA90FF"/>
              </a:buClr>
              <a:buSzPts val="1250"/>
              <a:buFont typeface="DM Sans"/>
              <a:buChar char="✓"/>
            </a:pPr>
            <a:r>
              <a:rPr lang="es" sz="1250">
                <a:solidFill>
                  <a:schemeClr val="dk1"/>
                </a:solidFill>
                <a:latin typeface="DM Sans"/>
                <a:ea typeface="DM Sans"/>
                <a:cs typeface="DM Sans"/>
                <a:sym typeface="DM Sans"/>
              </a:rPr>
              <a:t>Instalar y agregar las dependencias nodemon y node-sass al proyecto, además de los scripts necesarios para la compilación de archivos de SASS.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rgbClr val="EA90FF"/>
              </a:buClr>
              <a:buSzPts val="1250"/>
              <a:buFont typeface="DM Sans"/>
              <a:buChar char="✓"/>
            </a:pPr>
            <a:r>
              <a:rPr lang="es" sz="1250">
                <a:solidFill>
                  <a:schemeClr val="dk1"/>
                </a:solidFill>
                <a:latin typeface="DM Sans"/>
                <a:ea typeface="DM Sans"/>
                <a:cs typeface="DM Sans"/>
                <a:sym typeface="DM Sans"/>
              </a:rPr>
              <a:t>En caso de utilizar otro módulo de npm, agregarlo como dependencia al proyecto.</a:t>
            </a:r>
            <a:endParaRPr sz="1350" u="sng">
              <a:solidFill>
                <a:srgbClr val="83AEFB"/>
              </a:solidFill>
              <a:latin typeface="DM Sans"/>
              <a:ea typeface="DM Sans"/>
              <a:cs typeface="DM Sans"/>
              <a:sym typeface="DM Sans"/>
            </a:endParaRPr>
          </a:p>
        </p:txBody>
      </p:sp>
      <p:sp>
        <p:nvSpPr>
          <p:cNvPr id="354" name="Google Shape;354;p3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txBox="1"/>
          <p:nvPr/>
        </p:nvSpPr>
        <p:spPr>
          <a:xfrm>
            <a:off x="590950" y="1908225"/>
            <a:ext cx="66534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chemeClr val="dk1"/>
                </a:solidFill>
                <a:latin typeface="DM Sans"/>
                <a:ea typeface="DM Sans"/>
                <a:cs typeface="DM Sans"/>
                <a:sym typeface="DM Sans"/>
              </a:rPr>
              <a:t>Formato: </a:t>
            </a:r>
            <a:r>
              <a:rPr lang="es" sz="1250">
                <a:solidFill>
                  <a:srgbClr val="434343"/>
                </a:solidFill>
                <a:latin typeface="DM Sans"/>
                <a:ea typeface="DM Sans"/>
                <a:cs typeface="DM Sans"/>
                <a:sym typeface="DM Sans"/>
              </a:rPr>
              <a:t>Archivo package.json y package-lock.json (en carpeta comprimida).</a:t>
            </a:r>
            <a:endParaRPr sz="12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pSp>
        <p:nvGrpSpPr>
          <p:cNvPr id="360" name="Google Shape;360;p40"/>
          <p:cNvGrpSpPr/>
          <p:nvPr/>
        </p:nvGrpSpPr>
        <p:grpSpPr>
          <a:xfrm>
            <a:off x="457356" y="468297"/>
            <a:ext cx="431074" cy="431074"/>
            <a:chOff x="7208351" y="2467173"/>
            <a:chExt cx="738900" cy="738900"/>
          </a:xfrm>
        </p:grpSpPr>
        <p:sp>
          <p:nvSpPr>
            <p:cNvPr id="361" name="Google Shape;361;p4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4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63" name="Google Shape;363;p40"/>
          <p:cNvSpPr txBox="1"/>
          <p:nvPr/>
        </p:nvSpPr>
        <p:spPr>
          <a:xfrm>
            <a:off x="457350" y="899375"/>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Tercera</a:t>
            </a:r>
            <a:r>
              <a:rPr b="1" lang="es" sz="4000">
                <a:solidFill>
                  <a:schemeClr val="dk1"/>
                </a:solidFill>
                <a:latin typeface="DM Sans"/>
                <a:ea typeface="DM Sans"/>
                <a:cs typeface="DM Sans"/>
                <a:sym typeface="DM Sans"/>
              </a:rPr>
              <a:t>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Técnicas SEO</a:t>
            </a:r>
            <a:endParaRPr sz="2500">
              <a:solidFill>
                <a:schemeClr val="dk1"/>
              </a:solidFill>
              <a:latin typeface="DM Sans"/>
              <a:ea typeface="DM Sans"/>
              <a:cs typeface="DM Sans"/>
              <a:sym typeface="DM Sans"/>
            </a:endParaRPr>
          </a:p>
        </p:txBody>
      </p:sp>
      <p:pic>
        <p:nvPicPr>
          <p:cNvPr id="364" name="Google Shape;364;p4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65" name="Google Shape;365;p4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66" name="Google Shape;366;p40"/>
          <p:cNvSpPr txBox="1"/>
          <p:nvPr/>
        </p:nvSpPr>
        <p:spPr>
          <a:xfrm>
            <a:off x="4129750" y="1916300"/>
            <a:ext cx="4874100" cy="309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Link al repositorio en GitHub donde está hosteado el proyecto. </a:t>
            </a:r>
            <a:endParaRPr b="1" sz="1200">
              <a:latin typeface="DM Sans"/>
              <a:ea typeface="DM Sans"/>
              <a:cs typeface="DM Sans"/>
              <a:sym typeface="DM Sans"/>
            </a:endParaRPr>
          </a:p>
          <a:p>
            <a:pPr indent="0" lvl="0" marL="0" rtl="0" algn="l">
              <a:lnSpc>
                <a:spcPct val="100000"/>
              </a:lnSpc>
              <a:spcBef>
                <a:spcPts val="100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Utilizar Git de forma correcta para versionar el proyecto. Hacer uso de GitHub para brindar acceso al proyecto versionado.</a:t>
            </a:r>
            <a:endParaRPr sz="1200">
              <a:solidFill>
                <a:schemeClr val="dk1"/>
              </a:solidFill>
              <a:latin typeface="DM Sans"/>
              <a:ea typeface="DM Sans"/>
              <a:cs typeface="DM Sans"/>
              <a:sym typeface="DM Sans"/>
            </a:endParaRPr>
          </a:p>
          <a:p>
            <a:pPr indent="0" lvl="0" marL="0" rtl="0" algn="l">
              <a:spcBef>
                <a:spcPts val="1000"/>
              </a:spcBef>
              <a:spcAft>
                <a:spcPts val="0"/>
              </a:spcAft>
              <a:buNone/>
            </a:pPr>
            <a:r>
              <a:rPr b="1" lang="es" sz="1200">
                <a:solidFill>
                  <a:schemeClr val="dk1"/>
                </a:solidFill>
                <a:latin typeface="DM Sans"/>
                <a:ea typeface="DM Sans"/>
                <a:cs typeface="DM Sans"/>
                <a:sym typeface="DM Sans"/>
              </a:rPr>
              <a:t>Se debe entregar</a:t>
            </a:r>
            <a:endParaRPr b="1" sz="120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Enviar al repositorio todos los archivos necesarios para visualizar correctamente la web.</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Utilizar .gitignore para evitar enviar archivos irrelevantes para la presentación como node_modules.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En el repositorio se muestran los commit realizados para actualizar/versionar el código.</a:t>
            </a:r>
            <a:endParaRPr sz="1350" u="sng">
              <a:solidFill>
                <a:srgbClr val="83AEFB"/>
              </a:solidFill>
              <a:latin typeface="DM Sans"/>
              <a:ea typeface="DM Sans"/>
              <a:cs typeface="DM Sans"/>
              <a:sym typeface="DM Sans"/>
            </a:endParaRPr>
          </a:p>
        </p:txBody>
      </p:sp>
      <p:sp>
        <p:nvSpPr>
          <p:cNvPr id="367" name="Google Shape;367;p4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txBox="1"/>
          <p:nvPr/>
        </p:nvSpPr>
        <p:spPr>
          <a:xfrm>
            <a:off x="636450" y="1972125"/>
            <a:ext cx="42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t/>
            </a:r>
            <a:endParaRPr/>
          </a:p>
        </p:txBody>
      </p:sp>
      <p:sp>
        <p:nvSpPr>
          <p:cNvPr id="369" name="Google Shape;369;p40"/>
          <p:cNvSpPr txBox="1"/>
          <p:nvPr/>
        </p:nvSpPr>
        <p:spPr>
          <a:xfrm>
            <a:off x="539275" y="1984575"/>
            <a:ext cx="3427800" cy="145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Implementar técnicas de SEO como meta tags description, keywords, favicon, completar los alts de las imágenes y utilización de las etiquetas semánticas.</a:t>
            </a:r>
            <a:endParaRPr sz="1200" u="sng">
              <a:solidFill>
                <a:srgbClr val="83AEFB"/>
              </a:solidFill>
              <a:latin typeface="DM Sans"/>
              <a:ea typeface="DM Sans"/>
              <a:cs typeface="DM Sans"/>
              <a:sym typeface="DM Sans"/>
            </a:endParaRPr>
          </a:p>
        </p:txBody>
      </p:sp>
      <p:sp>
        <p:nvSpPr>
          <p:cNvPr id="370" name="Google Shape;370;p40"/>
          <p:cNvSpPr txBox="1"/>
          <p:nvPr/>
        </p:nvSpPr>
        <p:spPr>
          <a:xfrm>
            <a:off x="4129750" y="1402725"/>
            <a:ext cx="4252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lang="es" sz="2500">
                <a:solidFill>
                  <a:schemeClr val="dk1"/>
                </a:solidFill>
                <a:latin typeface="DM Sans"/>
                <a:ea typeface="DM Sans"/>
                <a:cs typeface="DM Sans"/>
                <a:sym typeface="DM Sans"/>
              </a:rPr>
              <a:t>Repositorio en GitHub</a:t>
            </a:r>
            <a:r>
              <a:rPr lang="es" sz="1200">
                <a:solidFill>
                  <a:schemeClr val="dk1"/>
                </a:solidFill>
                <a:latin typeface="DM Sans"/>
                <a:ea typeface="DM Sans"/>
                <a:cs typeface="DM Sans"/>
                <a:sym typeface="DM Sans"/>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376" name="Google Shape;376;p4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dk1"/>
                </a:solidFill>
                <a:latin typeface="DM Sans"/>
                <a:ea typeface="DM Sans"/>
                <a:cs typeface="DM Sans"/>
                <a:sym typeface="DM Sans"/>
              </a:rPr>
              <a:t>CLASE 10</a:t>
            </a:r>
            <a:endParaRPr sz="16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grpSp>
        <p:nvGrpSpPr>
          <p:cNvPr id="381" name="Google Shape;381;p42"/>
          <p:cNvGrpSpPr/>
          <p:nvPr/>
        </p:nvGrpSpPr>
        <p:grpSpPr>
          <a:xfrm>
            <a:off x="4202551" y="1134223"/>
            <a:ext cx="738900" cy="738900"/>
            <a:chOff x="7208351" y="2467173"/>
            <a:chExt cx="738900" cy="738900"/>
          </a:xfrm>
        </p:grpSpPr>
        <p:sp>
          <p:nvSpPr>
            <p:cNvPr id="382" name="Google Shape;382;p4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4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84" name="Google Shape;384;p42"/>
          <p:cNvSpPr txBox="1"/>
          <p:nvPr/>
        </p:nvSpPr>
        <p:spPr>
          <a:xfrm>
            <a:off x="1461300" y="20652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pSp>
        <p:nvGrpSpPr>
          <p:cNvPr id="389" name="Google Shape;389;p43"/>
          <p:cNvGrpSpPr/>
          <p:nvPr/>
        </p:nvGrpSpPr>
        <p:grpSpPr>
          <a:xfrm>
            <a:off x="457356" y="468297"/>
            <a:ext cx="431074" cy="431074"/>
            <a:chOff x="7208351" y="2467173"/>
            <a:chExt cx="738900" cy="738900"/>
          </a:xfrm>
        </p:grpSpPr>
        <p:sp>
          <p:nvSpPr>
            <p:cNvPr id="390" name="Google Shape;390;p4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92" name="Google Shape;392;p43"/>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393" name="Google Shape;393;p4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4" name="Google Shape;394;p4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395" name="Google Shape;395;p43"/>
          <p:cNvSpPr txBox="1"/>
          <p:nvPr/>
        </p:nvSpPr>
        <p:spPr>
          <a:xfrm>
            <a:off x="703800" y="2162025"/>
            <a:ext cx="3834600" cy="188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Deberás entregar la versión final de tu sitio cargada al servidor con acceso desde la web, aplicando cada una de las características vistas en el transcurso del curso:</a:t>
            </a:r>
            <a:r>
              <a:rPr b="1" lang="es" sz="1200">
                <a:solidFill>
                  <a:schemeClr val="dk1"/>
                </a:solidFill>
                <a:latin typeface="DM Sans"/>
                <a:ea typeface="DM Sans"/>
                <a:cs typeface="DM Sans"/>
                <a:sym typeface="DM Sans"/>
              </a:rPr>
              <a:t> HTML, CSS, aplicación de framework y SEO, </a:t>
            </a:r>
            <a:r>
              <a:rPr lang="es" sz="1200">
                <a:solidFill>
                  <a:schemeClr val="dk1"/>
                </a:solidFill>
                <a:latin typeface="DM Sans"/>
                <a:ea typeface="DM Sans"/>
                <a:cs typeface="DM Sans"/>
                <a:sym typeface="DM Sans"/>
              </a:rPr>
              <a:t>correspondiente a la entrega final de tu proyecto. </a:t>
            </a:r>
            <a:endParaRPr sz="1200" u="sng">
              <a:solidFill>
                <a:srgbClr val="83AEFB"/>
              </a:solidFill>
              <a:latin typeface="DM Sans"/>
              <a:ea typeface="DM Sans"/>
              <a:cs typeface="DM Sans"/>
              <a:sym typeface="DM Sans"/>
            </a:endParaRPr>
          </a:p>
        </p:txBody>
      </p:sp>
      <p:sp>
        <p:nvSpPr>
          <p:cNvPr id="396" name="Google Shape;396;p4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txBox="1"/>
          <p:nvPr/>
        </p:nvSpPr>
        <p:spPr>
          <a:xfrm>
            <a:off x="703800" y="1081750"/>
            <a:ext cx="7902000" cy="89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Formato:</a:t>
            </a:r>
            <a:r>
              <a:rPr lang="es" sz="1200">
                <a:latin typeface="DM Sans"/>
                <a:ea typeface="DM Sans"/>
                <a:cs typeface="DM Sans"/>
                <a:sym typeface="DM Sans"/>
              </a:rPr>
              <a:t> Link al repositorio en GitHub donde está hosteado el proyecto. </a:t>
            </a:r>
            <a:r>
              <a:rPr lang="es" sz="1200">
                <a:solidFill>
                  <a:schemeClr val="dk1"/>
                </a:solidFill>
                <a:latin typeface="DM Sans"/>
                <a:ea typeface="DM Sans"/>
                <a:cs typeface="DM Sans"/>
                <a:sym typeface="DM Sans"/>
              </a:rPr>
              <a:t> Debe tener el nombre </a:t>
            </a:r>
            <a:r>
              <a:rPr lang="es" sz="1200">
                <a:solidFill>
                  <a:schemeClr val="dk1"/>
                </a:solidFill>
                <a:highlight>
                  <a:srgbClr val="EAFF6A"/>
                </a:highlight>
                <a:latin typeface="DM Sans"/>
                <a:ea typeface="DM Sans"/>
                <a:cs typeface="DM Sans"/>
                <a:sym typeface="DM Sans"/>
              </a:rPr>
              <a:t>“PF+Apellido</a:t>
            </a:r>
            <a:r>
              <a:rPr lang="es" sz="1200">
                <a:solidFill>
                  <a:srgbClr val="999999"/>
                </a:solidFill>
                <a:highlight>
                  <a:srgbClr val="EAFF6A"/>
                </a:highlight>
                <a:latin typeface="DM Sans"/>
                <a:ea typeface="DM Sans"/>
                <a:cs typeface="DM Sans"/>
                <a:sym typeface="DM Sans"/>
              </a:rPr>
              <a:t>”</a:t>
            </a:r>
            <a:endParaRPr sz="1200">
              <a:solidFill>
                <a:srgbClr val="999999"/>
              </a:solidFill>
              <a:highlight>
                <a:srgbClr val="EAFF6A"/>
              </a:highlight>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b="1" lang="es" sz="1200">
                <a:solidFill>
                  <a:schemeClr val="dk1"/>
                </a:solidFill>
                <a:highlight>
                  <a:schemeClr val="lt1"/>
                </a:highlight>
                <a:latin typeface="DM Sans"/>
                <a:ea typeface="DM Sans"/>
                <a:cs typeface="DM Sans"/>
                <a:sym typeface="DM Sans"/>
              </a:rPr>
              <a:t>Sugerencia: </a:t>
            </a:r>
            <a:r>
              <a:rPr lang="es" sz="1200">
                <a:solidFill>
                  <a:schemeClr val="dk1"/>
                </a:solidFill>
                <a:highlight>
                  <a:schemeClr val="lt1"/>
                </a:highlight>
                <a:latin typeface="DM Sans"/>
                <a:ea typeface="DM Sans"/>
                <a:cs typeface="DM Sans"/>
                <a:sym typeface="DM Sans"/>
              </a:rPr>
              <a:t>Realiza las correcciones que hayas recibido en la corrección de la última pre-entrega.</a:t>
            </a:r>
            <a:endParaRPr b="1" sz="1200">
              <a:solidFill>
                <a:schemeClr val="dk1"/>
              </a:solidFill>
              <a:highlight>
                <a:schemeClr val="lt1"/>
              </a:highlight>
              <a:latin typeface="DM Sans"/>
              <a:ea typeface="DM Sans"/>
              <a:cs typeface="DM Sans"/>
              <a:sym typeface="DM Sans"/>
            </a:endParaRPr>
          </a:p>
          <a:p>
            <a:pPr indent="0" lvl="0" marL="0" rtl="0" algn="l">
              <a:spcBef>
                <a:spcPts val="0"/>
              </a:spcBef>
              <a:spcAft>
                <a:spcPts val="0"/>
              </a:spcAft>
              <a:buNone/>
            </a:pPr>
            <a:r>
              <a:rPr b="1" lang="es" sz="1200">
                <a:latin typeface="DM Sans"/>
                <a:ea typeface="DM Sans"/>
                <a:cs typeface="DM Sans"/>
                <a:sym typeface="DM Sans"/>
              </a:rPr>
              <a:t>Recuerda que tienes 10 días para entregarlo. Luego, se inhabilitará la entrega en la plataforma</a:t>
            </a:r>
            <a:r>
              <a:rPr b="1" lang="es"/>
              <a:t>.</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pSp>
        <p:nvGrpSpPr>
          <p:cNvPr id="402" name="Google Shape;402;p44"/>
          <p:cNvGrpSpPr/>
          <p:nvPr/>
        </p:nvGrpSpPr>
        <p:grpSpPr>
          <a:xfrm>
            <a:off x="457356" y="468297"/>
            <a:ext cx="431074" cy="431074"/>
            <a:chOff x="7208351" y="2467173"/>
            <a:chExt cx="738900" cy="738900"/>
          </a:xfrm>
        </p:grpSpPr>
        <p:sp>
          <p:nvSpPr>
            <p:cNvPr id="403" name="Google Shape;403;p4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4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405" name="Google Shape;405;p4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6" name="Google Shape;406;p4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407" name="Google Shape;407;p44"/>
          <p:cNvSpPr txBox="1"/>
          <p:nvPr/>
        </p:nvSpPr>
        <p:spPr>
          <a:xfrm>
            <a:off x="4699625" y="1520625"/>
            <a:ext cx="3834600" cy="11913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Subida al servidor: </a:t>
            </a:r>
            <a:r>
              <a:rPr lang="es" sz="1200">
                <a:solidFill>
                  <a:schemeClr val="dk1"/>
                </a:solidFill>
                <a:latin typeface="DM Sans"/>
                <a:ea typeface="DM Sans"/>
                <a:cs typeface="DM Sans"/>
                <a:sym typeface="DM Sans"/>
              </a:rPr>
              <a:t>Utilizar WebHost000 o cualquier servicio de hosting para poner el sitio web online.</a:t>
            </a:r>
            <a:endParaRPr b="1" sz="120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rPr b="1" lang="es" sz="1200">
                <a:solidFill>
                  <a:schemeClr val="dk1"/>
                </a:solidFill>
                <a:latin typeface="DM Sans"/>
                <a:ea typeface="DM Sans"/>
                <a:cs typeface="DM Sans"/>
                <a:sym typeface="DM Sans"/>
              </a:rPr>
              <a:t>Formato</a:t>
            </a:r>
            <a:r>
              <a:rPr b="1" lang="es" sz="1200">
                <a:solidFill>
                  <a:srgbClr val="434343"/>
                </a:solidFill>
                <a:latin typeface="DM Sans"/>
                <a:ea typeface="DM Sans"/>
                <a:cs typeface="DM Sans"/>
                <a:sym typeface="DM Sans"/>
              </a:rPr>
              <a:t>:</a:t>
            </a:r>
            <a:r>
              <a:rPr lang="es" sz="1200">
                <a:solidFill>
                  <a:srgbClr val="434343"/>
                </a:solidFill>
                <a:latin typeface="DM Sans"/>
                <a:ea typeface="DM Sans"/>
                <a:cs typeface="DM Sans"/>
                <a:sym typeface="DM Sans"/>
              </a:rPr>
              <a:t>  </a:t>
            </a:r>
            <a:r>
              <a:rPr lang="es" sz="1200">
                <a:solidFill>
                  <a:schemeClr val="dk1"/>
                </a:solidFill>
                <a:latin typeface="DM Sans"/>
                <a:ea typeface="DM Sans"/>
                <a:cs typeface="DM Sans"/>
                <a:sym typeface="DM Sans"/>
              </a:rPr>
              <a:t>Link al sitio web cargado en el servidor</a:t>
            </a:r>
            <a:endParaRPr sz="1200" u="sng">
              <a:solidFill>
                <a:schemeClr val="dk1"/>
              </a:solidFill>
              <a:latin typeface="DM Sans"/>
              <a:ea typeface="DM Sans"/>
              <a:cs typeface="DM Sans"/>
              <a:sym typeface="DM Sans"/>
            </a:endParaRPr>
          </a:p>
        </p:txBody>
      </p:sp>
      <p:sp>
        <p:nvSpPr>
          <p:cNvPr id="408" name="Google Shape;408;p4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txBox="1"/>
          <p:nvPr/>
        </p:nvSpPr>
        <p:spPr>
          <a:xfrm>
            <a:off x="567325" y="1266625"/>
            <a:ext cx="3834600" cy="266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Estructura final de la web: </a:t>
            </a:r>
            <a:r>
              <a:rPr lang="es" sz="1200">
                <a:solidFill>
                  <a:schemeClr val="dk1"/>
                </a:solidFill>
                <a:latin typeface="DM Sans"/>
                <a:ea typeface="DM Sans"/>
                <a:cs typeface="DM Sans"/>
                <a:sym typeface="DM Sans"/>
              </a:rPr>
              <a:t>Respetando los criterios trabajados respecto a legibilidad, adaptación al framework, uso de etiquetas y prácticas de SEO.</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Archivos HTML</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Estilo final de la web: </a:t>
            </a:r>
            <a:r>
              <a:rPr lang="es" sz="1200">
                <a:solidFill>
                  <a:schemeClr val="dk1"/>
                </a:solidFill>
                <a:latin typeface="DM Sans"/>
                <a:ea typeface="DM Sans"/>
                <a:cs typeface="DM Sans"/>
                <a:sym typeface="DM Sans"/>
              </a:rPr>
              <a:t>Aplicando los criterios trabajados respecto a estructura visual, diseño atractivo y responsive, y reciclado de código.</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Archivos CSS + SASS o SCSS.</a:t>
            </a:r>
            <a:endParaRPr sz="1200">
              <a:solidFill>
                <a:schemeClr val="dk1"/>
              </a:solidFill>
              <a:latin typeface="DM Sans"/>
              <a:ea typeface="DM Sans"/>
              <a:cs typeface="DM Sans"/>
              <a:sym typeface="DM Sans"/>
            </a:endParaRPr>
          </a:p>
          <a:p>
            <a:pPr indent="0" lvl="0" marL="0" rtl="0" algn="l">
              <a:spcBef>
                <a:spcPts val="0"/>
              </a:spcBef>
              <a:spcAft>
                <a:spcPts val="800"/>
              </a:spcAft>
              <a:buNone/>
            </a:pPr>
            <a:r>
              <a:t/>
            </a:r>
            <a:endParaRPr sz="1350">
              <a:solidFill>
                <a:srgbClr val="999999"/>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nvSpPr>
        <p:spPr>
          <a:xfrm>
            <a:off x="479775" y="13926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Llegar hasta aquí se traduce en esfuerzo, dedicación, trabajo, coraje y más, así que </a:t>
            </a:r>
            <a:r>
              <a:rPr b="1" lang="es" sz="1350">
                <a:latin typeface="DM Sans"/>
                <a:ea typeface="DM Sans"/>
                <a:cs typeface="DM Sans"/>
                <a:sym typeface="DM Sans"/>
              </a:rPr>
              <a:t>FELICITACIONES </a:t>
            </a:r>
            <a:r>
              <a:rPr lang="es" sz="1350">
                <a:latin typeface="DM Sans"/>
                <a:ea typeface="DM Sans"/>
                <a:cs typeface="DM Sans"/>
                <a:sym typeface="DM Sans"/>
              </a:rPr>
              <a:t>por haber dado el 100% de ti en toda la cursada.</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Esto no termina aquí porque recuerden que </a:t>
            </a:r>
            <a:r>
              <a:rPr b="1" lang="es" sz="1350">
                <a:latin typeface="DM Sans"/>
                <a:ea typeface="DM Sans"/>
                <a:cs typeface="DM Sans"/>
                <a:sym typeface="DM Sans"/>
              </a:rPr>
              <a:t>cuentan con 10 días corridos para la entrega del  Proyecto Final</a:t>
            </a:r>
            <a:r>
              <a:rPr lang="es" sz="1350">
                <a:latin typeface="DM Sans"/>
                <a:ea typeface="DM Sans"/>
                <a:cs typeface="DM Sans"/>
                <a:sym typeface="DM Sans"/>
              </a:rPr>
              <a:t>, el cual estamos seguros que quedará impecable.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Celebramos que ya estén coderizados y que vayan a donde vayan, ¡tendrán éxito! Que sigan alcanzando todo lo que se propongan </a:t>
            </a:r>
            <a:r>
              <a:rPr lang="es" sz="1350">
                <a:solidFill>
                  <a:srgbClr val="4D5156"/>
                </a:solidFill>
                <a:highlight>
                  <a:srgbClr val="FFFFFF"/>
                </a:highlight>
              </a:rPr>
              <a:t>🚀</a:t>
            </a:r>
            <a:endParaRPr sz="1350">
              <a:latin typeface="DM Sans"/>
              <a:ea typeface="DM Sans"/>
              <a:cs typeface="DM Sans"/>
              <a:sym typeface="DM Sans"/>
            </a:endParaRPr>
          </a:p>
        </p:txBody>
      </p:sp>
      <p:pic>
        <p:nvPicPr>
          <p:cNvPr id="415" name="Google Shape;415;p45"/>
          <p:cNvPicPr preferRelativeResize="0"/>
          <p:nvPr/>
        </p:nvPicPr>
        <p:blipFill>
          <a:blip r:embed="rId3">
            <a:alphaModFix/>
          </a:blip>
          <a:stretch>
            <a:fillRect/>
          </a:stretch>
        </p:blipFill>
        <p:spPr>
          <a:xfrm>
            <a:off x="5742475" y="1146775"/>
            <a:ext cx="2923975" cy="2923952"/>
          </a:xfrm>
          <a:prstGeom prst="rect">
            <a:avLst/>
          </a:prstGeom>
          <a:noFill/>
          <a:ln>
            <a:noFill/>
          </a:ln>
        </p:spPr>
      </p:pic>
      <p:sp>
        <p:nvSpPr>
          <p:cNvPr id="416" name="Google Shape;416;p45"/>
          <p:cNvSpPr txBox="1"/>
          <p:nvPr/>
        </p:nvSpPr>
        <p:spPr>
          <a:xfrm>
            <a:off x="457725" y="450000"/>
            <a:ext cx="4774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Para finalizar…</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1"/>
          <p:cNvSpPr txBox="1"/>
          <p:nvPr/>
        </p:nvSpPr>
        <p:spPr>
          <a:xfrm>
            <a:off x="473350" y="45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Instancias prácticas</a:t>
            </a:r>
            <a:endParaRPr b="1" sz="4000">
              <a:solidFill>
                <a:schemeClr val="dk1"/>
              </a:solidFill>
              <a:latin typeface="DM Sans"/>
              <a:ea typeface="DM Sans"/>
              <a:cs typeface="DM Sans"/>
              <a:sym typeface="DM Sans"/>
            </a:endParaRPr>
          </a:p>
        </p:txBody>
      </p:sp>
      <p:sp>
        <p:nvSpPr>
          <p:cNvPr id="83" name="Google Shape;83;p21"/>
          <p:cNvSpPr txBox="1"/>
          <p:nvPr/>
        </p:nvSpPr>
        <p:spPr>
          <a:xfrm>
            <a:off x="814375" y="2285950"/>
            <a:ext cx="21903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Actividades de clase</a:t>
            </a:r>
            <a:endParaRPr b="1">
              <a:latin typeface="DM Sans"/>
              <a:ea typeface="DM Sans"/>
              <a:cs typeface="DM Sans"/>
              <a:sym typeface="DM Sans"/>
            </a:endParaRPr>
          </a:p>
        </p:txBody>
      </p:sp>
      <p:sp>
        <p:nvSpPr>
          <p:cNvPr id="84" name="Google Shape;84;p21"/>
          <p:cNvSpPr txBox="1"/>
          <p:nvPr/>
        </p:nvSpPr>
        <p:spPr>
          <a:xfrm>
            <a:off x="3591900"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Workbook</a:t>
            </a:r>
            <a:endParaRPr b="1">
              <a:latin typeface="DM Sans"/>
              <a:ea typeface="DM Sans"/>
              <a:cs typeface="DM Sans"/>
              <a:sym typeface="DM Sans"/>
            </a:endParaRPr>
          </a:p>
        </p:txBody>
      </p:sp>
      <p:sp>
        <p:nvSpPr>
          <p:cNvPr id="85" name="Google Shape;85;p21"/>
          <p:cNvSpPr txBox="1"/>
          <p:nvPr/>
        </p:nvSpPr>
        <p:spPr>
          <a:xfrm>
            <a:off x="6139225" y="22859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a:solidFill>
                  <a:schemeClr val="dk1"/>
                </a:solidFill>
                <a:latin typeface="DM Sans"/>
                <a:ea typeface="DM Sans"/>
                <a:cs typeface="DM Sans"/>
                <a:sym typeface="DM Sans"/>
              </a:rPr>
              <a:t>Pre-entregas</a:t>
            </a:r>
            <a:endParaRPr b="1">
              <a:latin typeface="DM Sans"/>
              <a:ea typeface="DM Sans"/>
              <a:cs typeface="DM Sans"/>
              <a:sym typeface="DM Sans"/>
            </a:endParaRPr>
          </a:p>
        </p:txBody>
      </p:sp>
      <p:sp>
        <p:nvSpPr>
          <p:cNvPr id="86" name="Google Shape;86;p21"/>
          <p:cNvSpPr txBox="1"/>
          <p:nvPr/>
        </p:nvSpPr>
        <p:spPr>
          <a:xfrm>
            <a:off x="624975" y="2686150"/>
            <a:ext cx="2470500" cy="121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 Ayudan a poner en práctica los conceptos y la teoría vista en clase. No deben ser subidas a la plataforma y se desarrollan en la clase sincrónica.</a:t>
            </a:r>
            <a:endParaRPr sz="1200">
              <a:solidFill>
                <a:schemeClr val="dk1"/>
              </a:solidFill>
              <a:latin typeface="DM Sans"/>
              <a:ea typeface="DM Sans"/>
              <a:cs typeface="DM Sans"/>
              <a:sym typeface="DM Sans"/>
            </a:endParaRPr>
          </a:p>
        </p:txBody>
      </p:sp>
      <p:sp>
        <p:nvSpPr>
          <p:cNvPr id="87" name="Google Shape;87;p21"/>
          <p:cNvSpPr txBox="1"/>
          <p:nvPr/>
        </p:nvSpPr>
        <p:spPr>
          <a:xfrm>
            <a:off x="3135250" y="2703725"/>
            <a:ext cx="28173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Actividades relacionadas con el Proyecto Final. </a:t>
            </a:r>
            <a:r>
              <a:rPr lang="es" sz="1200">
                <a:solidFill>
                  <a:schemeClr val="dk1"/>
                </a:solidFill>
                <a:highlight>
                  <a:schemeClr val="lt1"/>
                </a:highlight>
                <a:latin typeface="DM Sans"/>
                <a:ea typeface="DM Sans"/>
                <a:cs typeface="DM Sans"/>
                <a:sym typeface="DM Sans"/>
              </a:rPr>
              <a:t>No son entregables ni obligatorias, pero su resolución es muy importante para llegar con mayor nivel de avance a las entregas obligatorias. Se desarrollan de forma asincrónica.</a:t>
            </a:r>
            <a:endParaRPr sz="1200">
              <a:solidFill>
                <a:schemeClr val="dk1"/>
              </a:solidFill>
              <a:latin typeface="DM Sans"/>
              <a:ea typeface="DM Sans"/>
              <a:cs typeface="DM Sans"/>
              <a:sym typeface="DM Sans"/>
            </a:endParaRPr>
          </a:p>
        </p:txBody>
      </p:sp>
      <p:sp>
        <p:nvSpPr>
          <p:cNvPr id="88" name="Google Shape;88;p21"/>
          <p:cNvSpPr txBox="1"/>
          <p:nvPr/>
        </p:nvSpPr>
        <p:spPr>
          <a:xfrm>
            <a:off x="6074000" y="2703725"/>
            <a:ext cx="24705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 sz="1200">
                <a:solidFill>
                  <a:schemeClr val="dk1"/>
                </a:solidFill>
                <a:latin typeface="DM Sans"/>
                <a:ea typeface="DM Sans"/>
                <a:cs typeface="DM Sans"/>
                <a:sym typeface="DM Sans"/>
              </a:rPr>
              <a:t>Entregas obligatorias con el estado de avance de tu proyecto final que deberás subir a la plataforma a lo largo del curso y hasta 7 días luego de la clase, para ser corregidas por tu tutor/a. </a:t>
            </a:r>
            <a:endParaRPr sz="1200">
              <a:solidFill>
                <a:schemeClr val="dk1"/>
              </a:solidFill>
              <a:latin typeface="DM Sans"/>
              <a:ea typeface="DM Sans"/>
              <a:cs typeface="DM Sans"/>
              <a:sym typeface="DM Sans"/>
            </a:endParaRPr>
          </a:p>
        </p:txBody>
      </p:sp>
      <p:cxnSp>
        <p:nvCxnSpPr>
          <p:cNvPr id="89" name="Google Shape;89;p21"/>
          <p:cNvCxnSpPr>
            <a:stCxn id="90" idx="6"/>
          </p:cNvCxnSpPr>
          <p:nvPr/>
        </p:nvCxnSpPr>
        <p:spPr>
          <a:xfrm>
            <a:off x="2290113" y="1779529"/>
            <a:ext cx="1960200" cy="0"/>
          </a:xfrm>
          <a:prstGeom prst="straightConnector1">
            <a:avLst/>
          </a:prstGeom>
          <a:noFill/>
          <a:ln cap="flat" cmpd="sng" w="9525">
            <a:solidFill>
              <a:srgbClr val="9E9E9E"/>
            </a:solidFill>
            <a:prstDash val="solid"/>
            <a:round/>
            <a:headEnd len="med" w="med" type="none"/>
            <a:tailEnd len="med" w="med" type="none"/>
          </a:ln>
        </p:spPr>
      </p:cxnSp>
      <p:cxnSp>
        <p:nvCxnSpPr>
          <p:cNvPr id="91" name="Google Shape;91;p21"/>
          <p:cNvCxnSpPr>
            <a:endCxn id="92" idx="2"/>
          </p:cNvCxnSpPr>
          <p:nvPr/>
        </p:nvCxnSpPr>
        <p:spPr>
          <a:xfrm>
            <a:off x="4837476" y="1779529"/>
            <a:ext cx="1960200" cy="0"/>
          </a:xfrm>
          <a:prstGeom prst="straightConnector1">
            <a:avLst/>
          </a:prstGeom>
          <a:noFill/>
          <a:ln cap="flat" cmpd="sng" w="9525">
            <a:solidFill>
              <a:srgbClr val="9E9E9E"/>
            </a:solidFill>
            <a:prstDash val="solid"/>
            <a:round/>
            <a:headEnd len="med" w="med" type="none"/>
            <a:tailEnd len="med" w="med" type="none"/>
          </a:ln>
        </p:spPr>
      </p:cxnSp>
      <p:grpSp>
        <p:nvGrpSpPr>
          <p:cNvPr id="93" name="Google Shape;93;p21"/>
          <p:cNvGrpSpPr/>
          <p:nvPr/>
        </p:nvGrpSpPr>
        <p:grpSpPr>
          <a:xfrm>
            <a:off x="1551231" y="1485973"/>
            <a:ext cx="738900" cy="738900"/>
            <a:chOff x="974706" y="2467173"/>
            <a:chExt cx="738900" cy="738900"/>
          </a:xfrm>
        </p:grpSpPr>
        <p:sp>
          <p:nvSpPr>
            <p:cNvPr id="94" name="Google Shape;94;p2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2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grpSp>
        <p:nvGrpSpPr>
          <p:cNvPr id="96" name="Google Shape;96;p21"/>
          <p:cNvGrpSpPr/>
          <p:nvPr/>
        </p:nvGrpSpPr>
        <p:grpSpPr>
          <a:xfrm>
            <a:off x="4174458" y="1410073"/>
            <a:ext cx="738900" cy="738900"/>
            <a:chOff x="3137108" y="2467173"/>
            <a:chExt cx="738900" cy="738900"/>
          </a:xfrm>
        </p:grpSpPr>
        <p:sp>
          <p:nvSpPr>
            <p:cNvPr id="97" name="Google Shape;97;p2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2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grpSp>
        <p:nvGrpSpPr>
          <p:cNvPr id="99" name="Google Shape;99;p21"/>
          <p:cNvGrpSpPr/>
          <p:nvPr/>
        </p:nvGrpSpPr>
        <p:grpSpPr>
          <a:xfrm>
            <a:off x="6797676" y="1452735"/>
            <a:ext cx="738900" cy="738900"/>
            <a:chOff x="7208351" y="2467173"/>
            <a:chExt cx="738900" cy="738900"/>
          </a:xfrm>
        </p:grpSpPr>
        <p:sp>
          <p:nvSpPr>
            <p:cNvPr id="100" name="Google Shape;100;p2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21" title="ícono de entrega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p:nvPr/>
        </p:nvSpPr>
        <p:spPr>
          <a:xfrm>
            <a:off x="676275" y="1155400"/>
            <a:ext cx="7655100" cy="3291900"/>
          </a:xfrm>
          <a:prstGeom prst="rect">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p:nvPr/>
        </p:nvSpPr>
        <p:spPr>
          <a:xfrm>
            <a:off x="549450" y="491100"/>
            <a:ext cx="8045100" cy="4098900"/>
          </a:xfrm>
          <a:prstGeom prst="rect">
            <a:avLst/>
          </a:prstGeom>
          <a:noFill/>
          <a:ln cap="flat" cmpd="sng" w="3810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2"/>
          <p:cNvSpPr txBox="1"/>
          <p:nvPr/>
        </p:nvSpPr>
        <p:spPr>
          <a:xfrm>
            <a:off x="473350" y="8082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TABLERO DE CLASES</a:t>
            </a:r>
            <a:endParaRPr>
              <a:latin typeface="DM Sans"/>
              <a:ea typeface="DM Sans"/>
              <a:cs typeface="DM Sans"/>
              <a:sym typeface="DM Sans"/>
            </a:endParaRPr>
          </a:p>
        </p:txBody>
      </p:sp>
      <p:graphicFrame>
        <p:nvGraphicFramePr>
          <p:cNvPr id="109" name="Google Shape;109;p22"/>
          <p:cNvGraphicFramePr/>
          <p:nvPr/>
        </p:nvGraphicFramePr>
        <p:xfrm>
          <a:off x="587788" y="527375"/>
          <a:ext cx="3000000" cy="3000000"/>
        </p:xfrm>
        <a:graphic>
          <a:graphicData uri="http://schemas.openxmlformats.org/drawingml/2006/table">
            <a:tbl>
              <a:tblPr>
                <a:noFill/>
                <a:tableStyleId>{C205024A-295B-4FB9-9D85-745C4A73C6A1}</a:tableStyleId>
              </a:tblPr>
              <a:tblGrid>
                <a:gridCol w="1990400"/>
                <a:gridCol w="1990400"/>
                <a:gridCol w="1990400"/>
                <a:gridCol w="1990400"/>
              </a:tblGrid>
              <a:tr h="861850">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1</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 Introducción al Desarrollo Web &amp; Prototipado y conceptos básicos de HTML</a:t>
                      </a:r>
                      <a:endParaRPr sz="10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hMerge="1"/>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2 </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Primeros pasos con HTML &amp;  Incluyendo CSS a nuestro proyecto</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hMerge="1"/>
              </a:tr>
              <a:tr h="694300">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3</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 CSS+Box Modeling &amp; Flexbox</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hMerge="1"/>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4 </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Grids I &amp; Grids II</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hMerge="1"/>
              </a:tr>
              <a:tr h="831100">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5</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Animaciones, transformaciones y transiciones &amp; GIT</a:t>
                      </a:r>
                      <a:endParaRPr sz="1050">
                        <a:solidFill>
                          <a:schemeClr val="dk1"/>
                        </a:solidFill>
                        <a:latin typeface="DM Sans"/>
                        <a:ea typeface="DM Sans"/>
                        <a:cs typeface="DM Sans"/>
                        <a:sym typeface="DM Sans"/>
                      </a:endParaRPr>
                    </a:p>
                    <a:p>
                      <a:pPr indent="0" lvl="0" marL="0" rtl="0" algn="ctr">
                        <a:spcBef>
                          <a:spcPts val="0"/>
                        </a:spcBef>
                        <a:spcAft>
                          <a:spcPts val="0"/>
                        </a:spcAft>
                        <a:buNone/>
                      </a:pPr>
                      <a:r>
                        <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hMerge="1"/>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6 </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GITHUB &amp; Framework CSS + Bootstrap</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hMerge="1"/>
              </a:tr>
              <a:tr h="797450">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7 </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@Media + Pseudoclases &amp; SASS I</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hMerge="1"/>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8 </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SASS II &amp; Servidores y SEO para tu sitio</a:t>
                      </a:r>
                      <a:endParaRPr sz="1050">
                        <a:solidFill>
                          <a:schemeClr val="dk1"/>
                        </a:solidFill>
                        <a:latin typeface="DM Sans"/>
                        <a:ea typeface="DM Sans"/>
                        <a:cs typeface="DM Sans"/>
                        <a:sym typeface="DM Sans"/>
                      </a:endParaRPr>
                    </a:p>
                    <a:p>
                      <a:pPr indent="0" lvl="0" marL="0" rtl="0" algn="l">
                        <a:spcBef>
                          <a:spcPts val="0"/>
                        </a:spcBef>
                        <a:spcAft>
                          <a:spcPts val="0"/>
                        </a:spcAft>
                        <a:buNone/>
                      </a:pPr>
                      <a:r>
                        <a:t/>
                      </a:r>
                      <a:endParaRPr sz="105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hMerge="1"/>
              </a:tr>
              <a:tr h="816150">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9 </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Subida al servidor &amp; Conociendo a nuestro cliente</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hMerge="1"/>
                <a:tc gridSpan="2">
                  <a:txBody>
                    <a:bodyPr/>
                    <a:lstStyle/>
                    <a:p>
                      <a:pPr indent="0" lvl="0" marL="0" rtl="0" algn="ctr">
                        <a:spcBef>
                          <a:spcPts val="0"/>
                        </a:spcBef>
                        <a:spcAft>
                          <a:spcPts val="0"/>
                        </a:spcAft>
                        <a:buNone/>
                      </a:pPr>
                      <a:r>
                        <a:rPr b="1" lang="es" sz="1050">
                          <a:solidFill>
                            <a:schemeClr val="dk1"/>
                          </a:solidFill>
                          <a:latin typeface="DM Sans"/>
                          <a:ea typeface="DM Sans"/>
                          <a:cs typeface="DM Sans"/>
                          <a:sym typeface="DM Sans"/>
                        </a:rPr>
                        <a:t>Clase 10</a:t>
                      </a:r>
                      <a:endParaRPr b="1" sz="1050">
                        <a:solidFill>
                          <a:schemeClr val="dk1"/>
                        </a:solidFill>
                        <a:latin typeface="DM Sans"/>
                        <a:ea typeface="DM Sans"/>
                        <a:cs typeface="DM Sans"/>
                        <a:sym typeface="DM Sans"/>
                      </a:endParaRPr>
                    </a:p>
                    <a:p>
                      <a:pPr indent="0" lvl="0" marL="0" rtl="0" algn="ctr">
                        <a:spcBef>
                          <a:spcPts val="0"/>
                        </a:spcBef>
                        <a:spcAft>
                          <a:spcPts val="0"/>
                        </a:spcAft>
                        <a:buNone/>
                      </a:pPr>
                      <a:r>
                        <a:rPr lang="es" sz="1050">
                          <a:solidFill>
                            <a:schemeClr val="dk1"/>
                          </a:solidFill>
                          <a:latin typeface="DM Sans"/>
                          <a:ea typeface="DM Sans"/>
                          <a:cs typeface="DM Sans"/>
                          <a:sym typeface="DM Sans"/>
                        </a:rPr>
                        <a:t>Proyecto Final</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hMerge="1"/>
              </a:tr>
            </a:tbl>
          </a:graphicData>
        </a:graphic>
      </p:graphicFrame>
      <p:grpSp>
        <p:nvGrpSpPr>
          <p:cNvPr id="110" name="Google Shape;110;p22"/>
          <p:cNvGrpSpPr/>
          <p:nvPr/>
        </p:nvGrpSpPr>
        <p:grpSpPr>
          <a:xfrm>
            <a:off x="2816797" y="1844713"/>
            <a:ext cx="238812" cy="238812"/>
            <a:chOff x="7208351" y="2467173"/>
            <a:chExt cx="738900" cy="738900"/>
          </a:xfrm>
        </p:grpSpPr>
        <p:sp>
          <p:nvSpPr>
            <p:cNvPr id="111" name="Google Shape;111;p2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2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grpSp>
        <p:nvGrpSpPr>
          <p:cNvPr id="113" name="Google Shape;113;p22"/>
          <p:cNvGrpSpPr/>
          <p:nvPr/>
        </p:nvGrpSpPr>
        <p:grpSpPr>
          <a:xfrm>
            <a:off x="7115859" y="2581863"/>
            <a:ext cx="238812" cy="238812"/>
            <a:chOff x="7208351" y="2467173"/>
            <a:chExt cx="738900" cy="738900"/>
          </a:xfrm>
        </p:grpSpPr>
        <p:sp>
          <p:nvSpPr>
            <p:cNvPr id="114" name="Google Shape;114;p2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2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grpSp>
        <p:nvGrpSpPr>
          <p:cNvPr id="116" name="Google Shape;116;p22"/>
          <p:cNvGrpSpPr/>
          <p:nvPr/>
        </p:nvGrpSpPr>
        <p:grpSpPr>
          <a:xfrm>
            <a:off x="6464109" y="3362763"/>
            <a:ext cx="238812" cy="238812"/>
            <a:chOff x="7208351" y="2467173"/>
            <a:chExt cx="738900" cy="738900"/>
          </a:xfrm>
        </p:grpSpPr>
        <p:sp>
          <p:nvSpPr>
            <p:cNvPr id="117" name="Google Shape;117;p2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2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grpSp>
        <p:nvGrpSpPr>
          <p:cNvPr id="119" name="Google Shape;119;p22"/>
          <p:cNvGrpSpPr/>
          <p:nvPr/>
        </p:nvGrpSpPr>
        <p:grpSpPr>
          <a:xfrm>
            <a:off x="6464109" y="4208475"/>
            <a:ext cx="238812" cy="238812"/>
            <a:chOff x="7208351" y="2467173"/>
            <a:chExt cx="738900" cy="738900"/>
          </a:xfrm>
        </p:grpSpPr>
        <p:sp>
          <p:nvSpPr>
            <p:cNvPr id="120" name="Google Shape;120;p2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grpSp>
        <p:nvGrpSpPr>
          <p:cNvPr id="122" name="Google Shape;122;p22"/>
          <p:cNvGrpSpPr/>
          <p:nvPr/>
        </p:nvGrpSpPr>
        <p:grpSpPr>
          <a:xfrm>
            <a:off x="2447096" y="1107495"/>
            <a:ext cx="238812" cy="238886"/>
            <a:chOff x="974706" y="2467173"/>
            <a:chExt cx="738900" cy="738900"/>
          </a:xfrm>
        </p:grpSpPr>
        <p:sp>
          <p:nvSpPr>
            <p:cNvPr id="123" name="Google Shape;123;p2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2"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grpSp>
        <p:nvGrpSpPr>
          <p:cNvPr id="125" name="Google Shape;125;p22"/>
          <p:cNvGrpSpPr/>
          <p:nvPr/>
        </p:nvGrpSpPr>
        <p:grpSpPr>
          <a:xfrm>
            <a:off x="5952846" y="1107495"/>
            <a:ext cx="238812" cy="238886"/>
            <a:chOff x="974706" y="2467173"/>
            <a:chExt cx="738900" cy="738900"/>
          </a:xfrm>
        </p:grpSpPr>
        <p:sp>
          <p:nvSpPr>
            <p:cNvPr id="126" name="Google Shape;126;p2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2"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grpSp>
        <p:nvGrpSpPr>
          <p:cNvPr id="128" name="Google Shape;128;p22"/>
          <p:cNvGrpSpPr/>
          <p:nvPr/>
        </p:nvGrpSpPr>
        <p:grpSpPr>
          <a:xfrm>
            <a:off x="6788334" y="1107495"/>
            <a:ext cx="238812" cy="238886"/>
            <a:chOff x="974706" y="2467173"/>
            <a:chExt cx="738900" cy="738900"/>
          </a:xfrm>
        </p:grpSpPr>
        <p:sp>
          <p:nvSpPr>
            <p:cNvPr id="129" name="Google Shape;129;p2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2"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grpSp>
        <p:nvGrpSpPr>
          <p:cNvPr id="131" name="Google Shape;131;p22"/>
          <p:cNvGrpSpPr/>
          <p:nvPr/>
        </p:nvGrpSpPr>
        <p:grpSpPr>
          <a:xfrm>
            <a:off x="2077396" y="1844682"/>
            <a:ext cx="238812" cy="238886"/>
            <a:chOff x="974706" y="2467173"/>
            <a:chExt cx="738900" cy="738900"/>
          </a:xfrm>
        </p:grpSpPr>
        <p:sp>
          <p:nvSpPr>
            <p:cNvPr id="132" name="Google Shape;132;p2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2"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grpSp>
        <p:nvGrpSpPr>
          <p:cNvPr id="134" name="Google Shape;134;p22"/>
          <p:cNvGrpSpPr/>
          <p:nvPr/>
        </p:nvGrpSpPr>
        <p:grpSpPr>
          <a:xfrm>
            <a:off x="5806759" y="2581832"/>
            <a:ext cx="238812" cy="238886"/>
            <a:chOff x="974706" y="2467173"/>
            <a:chExt cx="738900" cy="738900"/>
          </a:xfrm>
        </p:grpSpPr>
        <p:sp>
          <p:nvSpPr>
            <p:cNvPr id="135" name="Google Shape;135;p2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2"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grpSp>
        <p:nvGrpSpPr>
          <p:cNvPr id="137" name="Google Shape;137;p22"/>
          <p:cNvGrpSpPr/>
          <p:nvPr/>
        </p:nvGrpSpPr>
        <p:grpSpPr>
          <a:xfrm>
            <a:off x="6302384" y="2581832"/>
            <a:ext cx="238812" cy="238886"/>
            <a:chOff x="974706" y="2467173"/>
            <a:chExt cx="738900" cy="738900"/>
          </a:xfrm>
        </p:grpSpPr>
        <p:sp>
          <p:nvSpPr>
            <p:cNvPr id="138" name="Google Shape;138;p2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2"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grpSp>
        <p:nvGrpSpPr>
          <p:cNvPr id="140" name="Google Shape;140;p22"/>
          <p:cNvGrpSpPr/>
          <p:nvPr/>
        </p:nvGrpSpPr>
        <p:grpSpPr>
          <a:xfrm>
            <a:off x="2447096" y="4143670"/>
            <a:ext cx="238812" cy="238886"/>
            <a:chOff x="974706" y="2467173"/>
            <a:chExt cx="738900" cy="738900"/>
          </a:xfrm>
        </p:grpSpPr>
        <p:sp>
          <p:nvSpPr>
            <p:cNvPr id="141" name="Google Shape;141;p2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2"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grpSp>
        <p:nvGrpSpPr>
          <p:cNvPr id="143" name="Google Shape;143;p22"/>
          <p:cNvGrpSpPr/>
          <p:nvPr/>
        </p:nvGrpSpPr>
        <p:grpSpPr>
          <a:xfrm>
            <a:off x="2447096" y="1844715"/>
            <a:ext cx="238812" cy="238812"/>
            <a:chOff x="3137108" y="2467173"/>
            <a:chExt cx="738900" cy="738900"/>
          </a:xfrm>
        </p:grpSpPr>
        <p:sp>
          <p:nvSpPr>
            <p:cNvPr id="144" name="Google Shape;144;p2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2" title="ícono de desafío entregable"/>
            <p:cNvPicPr preferRelativeResize="0"/>
            <p:nvPr/>
          </p:nvPicPr>
          <p:blipFill>
            <a:blip r:embed="rId5">
              <a:alphaModFix/>
            </a:blip>
            <a:stretch>
              <a:fillRect/>
            </a:stretch>
          </p:blipFill>
          <p:spPr>
            <a:xfrm>
              <a:off x="3284109" y="2622263"/>
              <a:ext cx="428721" cy="428726"/>
            </a:xfrm>
            <a:prstGeom prst="rect">
              <a:avLst/>
            </a:prstGeom>
            <a:noFill/>
            <a:ln>
              <a:noFill/>
            </a:ln>
          </p:spPr>
        </p:pic>
      </p:grpSp>
      <p:grpSp>
        <p:nvGrpSpPr>
          <p:cNvPr id="146" name="Google Shape;146;p22"/>
          <p:cNvGrpSpPr/>
          <p:nvPr/>
        </p:nvGrpSpPr>
        <p:grpSpPr>
          <a:xfrm>
            <a:off x="2447096" y="2581865"/>
            <a:ext cx="238812" cy="238812"/>
            <a:chOff x="3137108" y="2467173"/>
            <a:chExt cx="738900" cy="738900"/>
          </a:xfrm>
        </p:grpSpPr>
        <p:sp>
          <p:nvSpPr>
            <p:cNvPr id="147" name="Google Shape;147;p2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22" title="ícono de desafío entregable"/>
            <p:cNvPicPr preferRelativeResize="0"/>
            <p:nvPr/>
          </p:nvPicPr>
          <p:blipFill>
            <a:blip r:embed="rId5">
              <a:alphaModFix/>
            </a:blip>
            <a:stretch>
              <a:fillRect/>
            </a:stretch>
          </p:blipFill>
          <p:spPr>
            <a:xfrm>
              <a:off x="3284109" y="2622263"/>
              <a:ext cx="428721" cy="428726"/>
            </a:xfrm>
            <a:prstGeom prst="rect">
              <a:avLst/>
            </a:prstGeom>
            <a:noFill/>
            <a:ln>
              <a:noFill/>
            </a:ln>
          </p:spPr>
        </p:pic>
      </p:grpSp>
      <p:grpSp>
        <p:nvGrpSpPr>
          <p:cNvPr id="149" name="Google Shape;149;p22"/>
          <p:cNvGrpSpPr/>
          <p:nvPr/>
        </p:nvGrpSpPr>
        <p:grpSpPr>
          <a:xfrm>
            <a:off x="2447096" y="3362765"/>
            <a:ext cx="238812" cy="238812"/>
            <a:chOff x="3137108" y="2467173"/>
            <a:chExt cx="738900" cy="738900"/>
          </a:xfrm>
        </p:grpSpPr>
        <p:sp>
          <p:nvSpPr>
            <p:cNvPr id="150" name="Google Shape;150;p2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2" title="ícono de desafío entregable"/>
            <p:cNvPicPr preferRelativeResize="0"/>
            <p:nvPr/>
          </p:nvPicPr>
          <p:blipFill>
            <a:blip r:embed="rId5">
              <a:alphaModFix/>
            </a:blip>
            <a:stretch>
              <a:fillRect/>
            </a:stretch>
          </p:blipFill>
          <p:spPr>
            <a:xfrm>
              <a:off x="3284109" y="2622263"/>
              <a:ext cx="428721" cy="428726"/>
            </a:xfrm>
            <a:prstGeom prst="rect">
              <a:avLst/>
            </a:prstGeom>
            <a:noFill/>
            <a:ln>
              <a:noFill/>
            </a:ln>
          </p:spPr>
        </p:pic>
      </p:grpSp>
      <p:grpSp>
        <p:nvGrpSpPr>
          <p:cNvPr id="152" name="Google Shape;152;p22"/>
          <p:cNvGrpSpPr/>
          <p:nvPr/>
        </p:nvGrpSpPr>
        <p:grpSpPr>
          <a:xfrm>
            <a:off x="6394671" y="1107527"/>
            <a:ext cx="238812" cy="238812"/>
            <a:chOff x="3137108" y="2467173"/>
            <a:chExt cx="738900" cy="738900"/>
          </a:xfrm>
        </p:grpSpPr>
        <p:sp>
          <p:nvSpPr>
            <p:cNvPr id="153" name="Google Shape;153;p2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2" title="ícono de desafío entregable"/>
            <p:cNvPicPr preferRelativeResize="0"/>
            <p:nvPr/>
          </p:nvPicPr>
          <p:blipFill>
            <a:blip r:embed="rId5">
              <a:alphaModFix/>
            </a:blip>
            <a:stretch>
              <a:fillRect/>
            </a:stretch>
          </p:blipFill>
          <p:spPr>
            <a:xfrm>
              <a:off x="3284109" y="2622263"/>
              <a:ext cx="428721" cy="428726"/>
            </a:xfrm>
            <a:prstGeom prst="rect">
              <a:avLst/>
            </a:prstGeom>
            <a:noFill/>
            <a:ln>
              <a:noFill/>
            </a:ln>
          </p:spPr>
        </p:pic>
      </p:grpSp>
      <p:grpSp>
        <p:nvGrpSpPr>
          <p:cNvPr id="155" name="Google Shape;155;p22"/>
          <p:cNvGrpSpPr/>
          <p:nvPr/>
        </p:nvGrpSpPr>
        <p:grpSpPr>
          <a:xfrm>
            <a:off x="6702921" y="2581865"/>
            <a:ext cx="238812" cy="238812"/>
            <a:chOff x="3137108" y="2467173"/>
            <a:chExt cx="738900" cy="738900"/>
          </a:xfrm>
        </p:grpSpPr>
        <p:sp>
          <p:nvSpPr>
            <p:cNvPr id="156" name="Google Shape;156;p2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2" title="ícono de desafío entregable"/>
            <p:cNvPicPr preferRelativeResize="0"/>
            <p:nvPr/>
          </p:nvPicPr>
          <p:blipFill>
            <a:blip r:embed="rId5">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Flexbox</a:t>
            </a:r>
            <a:endParaRPr b="1" sz="4000">
              <a:solidFill>
                <a:schemeClr val="dk1"/>
              </a:solidFill>
              <a:latin typeface="DM Sans"/>
              <a:ea typeface="DM Sans"/>
              <a:cs typeface="DM Sans"/>
              <a:sym typeface="DM Sans"/>
            </a:endParaRPr>
          </a:p>
        </p:txBody>
      </p:sp>
      <p:sp>
        <p:nvSpPr>
          <p:cNvPr id="163" name="Google Shape;163;p2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dk1"/>
                </a:solidFill>
                <a:latin typeface="DM Sans"/>
                <a:ea typeface="DM Sans"/>
                <a:cs typeface="DM Sans"/>
                <a:sym typeface="DM Sans"/>
              </a:rPr>
              <a:t>CLASE 03 - Parte II</a:t>
            </a:r>
            <a:endParaRPr sz="16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24"/>
          <p:cNvGrpSpPr/>
          <p:nvPr/>
        </p:nvGrpSpPr>
        <p:grpSpPr>
          <a:xfrm>
            <a:off x="4202551" y="905623"/>
            <a:ext cx="738900" cy="738900"/>
            <a:chOff x="7208351" y="2467173"/>
            <a:chExt cx="738900" cy="738900"/>
          </a:xfrm>
        </p:grpSpPr>
        <p:sp>
          <p:nvSpPr>
            <p:cNvPr id="169" name="Google Shape;169;p2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71" name="Google Shape;171;p24"/>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Primera pre-entrega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172" name="Google Shape;172;p24"/>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25"/>
          <p:cNvGrpSpPr/>
          <p:nvPr/>
        </p:nvGrpSpPr>
        <p:grpSpPr>
          <a:xfrm>
            <a:off x="457356" y="468297"/>
            <a:ext cx="431074" cy="431074"/>
            <a:chOff x="7208351" y="2467173"/>
            <a:chExt cx="738900" cy="738900"/>
          </a:xfrm>
        </p:grpSpPr>
        <p:sp>
          <p:nvSpPr>
            <p:cNvPr id="178" name="Google Shape;178;p2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80" name="Google Shape;180;p25"/>
          <p:cNvSpPr txBox="1"/>
          <p:nvPr/>
        </p:nvSpPr>
        <p:spPr>
          <a:xfrm>
            <a:off x="457350" y="103432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181" name="Google Shape;181;p2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2" name="Google Shape;182;p2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83" name="Google Shape;183;p25"/>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800"/>
              </a:spcAft>
              <a:buNone/>
            </a:pPr>
            <a:r>
              <a:t/>
            </a:r>
            <a:endParaRPr sz="1350">
              <a:solidFill>
                <a:srgbClr val="999999"/>
              </a:solidFill>
              <a:latin typeface="DM Sans"/>
              <a:ea typeface="DM Sans"/>
              <a:cs typeface="DM Sans"/>
              <a:sym typeface="DM Sans"/>
            </a:endParaRPr>
          </a:p>
        </p:txBody>
      </p:sp>
      <p:sp>
        <p:nvSpPr>
          <p:cNvPr id="184" name="Google Shape;184;p25"/>
          <p:cNvSpPr txBox="1"/>
          <p:nvPr/>
        </p:nvSpPr>
        <p:spPr>
          <a:xfrm>
            <a:off x="457350" y="2277475"/>
            <a:ext cx="3834600" cy="211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Deberás hacer entrega de tu proyecto donde aparezca: Wireframe/prototipo (wireframe de todas tus páginas para vista mobile y desktop) + HTML (uso de etiquetas contenedoras, etiquetas multimedia y etiquetas de texto) + CSS (con modificadores de texto, colores, listas y box modeling).</a:t>
            </a:r>
            <a:endParaRPr sz="1200">
              <a:solidFill>
                <a:srgbClr val="999999"/>
              </a:solidFill>
              <a:latin typeface="DM Sans"/>
              <a:ea typeface="DM Sans"/>
              <a:cs typeface="DM Sans"/>
              <a:sym typeface="DM Sans"/>
            </a:endParaRPr>
          </a:p>
          <a:p>
            <a:pPr indent="0" lvl="0" marL="0" rtl="0" algn="l">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185" name="Google Shape;185;p2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txBox="1"/>
          <p:nvPr/>
        </p:nvSpPr>
        <p:spPr>
          <a:xfrm>
            <a:off x="4798025" y="2365650"/>
            <a:ext cx="3675300" cy="171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DM Sans"/>
                <a:ea typeface="DM Sans"/>
                <a:cs typeface="DM Sans"/>
                <a:sym typeface="DM Sans"/>
              </a:rPr>
              <a:t>Objetivos</a:t>
            </a:r>
            <a:endParaRPr b="1" sz="120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rgbClr val="121212"/>
                </a:solidFill>
                <a:latin typeface="DM Sans"/>
                <a:ea typeface="DM Sans"/>
                <a:cs typeface="DM Sans"/>
                <a:sym typeface="DM Sans"/>
              </a:rPr>
              <a:t>Prototipar la web</a:t>
            </a:r>
            <a:r>
              <a:rPr lang="es" sz="1200">
                <a:solidFill>
                  <a:srgbClr val="121212"/>
                </a:solidFill>
                <a:latin typeface="DM Sans"/>
                <a:ea typeface="DM Sans"/>
                <a:cs typeface="DM Sans"/>
                <a:sym typeface="DM Sans"/>
              </a:rPr>
              <a:t> para tener una idea clara del resultado al que quieres llegar.</a:t>
            </a:r>
            <a:endParaRPr sz="1200">
              <a:solidFill>
                <a:srgbClr val="121212"/>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rgbClr val="121212"/>
                </a:solidFill>
                <a:latin typeface="DM Sans"/>
                <a:ea typeface="DM Sans"/>
                <a:cs typeface="DM Sans"/>
                <a:sym typeface="DM Sans"/>
              </a:rPr>
              <a:t>Maquetar la web:</a:t>
            </a:r>
            <a:r>
              <a:rPr lang="es" sz="1200">
                <a:solidFill>
                  <a:srgbClr val="121212"/>
                </a:solidFill>
                <a:latin typeface="DM Sans"/>
                <a:ea typeface="DM Sans"/>
                <a:cs typeface="DM Sans"/>
                <a:sym typeface="DM Sans"/>
              </a:rPr>
              <a:t> utilizar los tags, en especial los semánticos, para describir la estructura de la web desde el código.</a:t>
            </a:r>
            <a:endParaRPr sz="1200">
              <a:solidFill>
                <a:srgbClr val="121212"/>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rgbClr val="121212"/>
                </a:solidFill>
                <a:latin typeface="DM Sans"/>
                <a:ea typeface="DM Sans"/>
                <a:cs typeface="DM Sans"/>
                <a:sym typeface="DM Sans"/>
              </a:rPr>
              <a:t>Crear un estilo inicial:</a:t>
            </a:r>
            <a:r>
              <a:rPr lang="es" sz="1200">
                <a:solidFill>
                  <a:srgbClr val="121212"/>
                </a:solidFill>
                <a:latin typeface="DM Sans"/>
                <a:ea typeface="DM Sans"/>
                <a:cs typeface="DM Sans"/>
                <a:sym typeface="DM Sans"/>
              </a:rPr>
              <a:t> comenzar a darle estilo básico a la web.</a:t>
            </a:r>
            <a:endParaRPr sz="1200"/>
          </a:p>
        </p:txBody>
      </p:sp>
      <p:sp>
        <p:nvSpPr>
          <p:cNvPr id="187" name="Google Shape;187;p25"/>
          <p:cNvSpPr txBox="1"/>
          <p:nvPr/>
        </p:nvSpPr>
        <p:spPr>
          <a:xfrm>
            <a:off x="563000" y="1602775"/>
            <a:ext cx="7426500" cy="69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chemeClr val="dk1"/>
                </a:solidFill>
                <a:latin typeface="DM Sans"/>
                <a:ea typeface="DM Sans"/>
                <a:cs typeface="DM Sans"/>
                <a:sym typeface="DM Sans"/>
              </a:rPr>
              <a:t>Aclaraciones</a:t>
            </a:r>
            <a:r>
              <a:rPr b="1" lang="es" sz="1250">
                <a:solidFill>
                  <a:schemeClr val="dk1"/>
                </a:solidFill>
                <a:latin typeface="DM Sans"/>
                <a:ea typeface="DM Sans"/>
                <a:cs typeface="DM Sans"/>
                <a:sym typeface="DM Sans"/>
              </a:rPr>
              <a:t>: </a:t>
            </a:r>
            <a:r>
              <a:rPr lang="es" sz="1250">
                <a:solidFill>
                  <a:schemeClr val="dk1"/>
                </a:solidFill>
                <a:latin typeface="DM Sans"/>
                <a:ea typeface="DM Sans"/>
                <a:cs typeface="DM Sans"/>
                <a:sym typeface="DM Sans"/>
              </a:rPr>
              <a:t>Debe tener el nombre </a:t>
            </a:r>
            <a:r>
              <a:rPr lang="es" sz="1250">
                <a:solidFill>
                  <a:schemeClr val="dk1"/>
                </a:solidFill>
                <a:highlight>
                  <a:srgbClr val="EAFF6A"/>
                </a:highlight>
                <a:latin typeface="DM Sans"/>
                <a:ea typeface="DM Sans"/>
                <a:cs typeface="DM Sans"/>
                <a:sym typeface="DM Sans"/>
              </a:rPr>
              <a:t>“PreEntrega1+Apellido</a:t>
            </a:r>
            <a:r>
              <a:rPr lang="es" sz="1250">
                <a:solidFill>
                  <a:srgbClr val="999999"/>
                </a:solidFill>
                <a:highlight>
                  <a:srgbClr val="EAFF6A"/>
                </a:highlight>
                <a:latin typeface="DM Sans"/>
                <a:ea typeface="DM Sans"/>
                <a:cs typeface="DM Sans"/>
                <a:sym typeface="DM Sans"/>
              </a:rPr>
              <a:t>”</a:t>
            </a:r>
            <a:endParaRPr sz="1250">
              <a:solidFill>
                <a:schemeClr val="dk1"/>
              </a:solidFill>
              <a:highlight>
                <a:srgbClr val="EAFF6A"/>
              </a:highlight>
              <a:latin typeface="DM Sans"/>
              <a:ea typeface="DM Sans"/>
              <a:cs typeface="DM Sans"/>
              <a:sym typeface="DM Sans"/>
            </a:endParaRPr>
          </a:p>
          <a:p>
            <a:pPr indent="0" lvl="0" marL="0" rtl="0" algn="l">
              <a:spcBef>
                <a:spcPts val="1000"/>
              </a:spcBef>
              <a:spcAft>
                <a:spcPts val="1000"/>
              </a:spcAft>
              <a:buNone/>
            </a:pPr>
            <a:r>
              <a:rPr b="1" lang="es" sz="1250">
                <a:solidFill>
                  <a:schemeClr val="dk1"/>
                </a:solidFill>
                <a:latin typeface="DM Sans"/>
                <a:ea typeface="DM Sans"/>
                <a:cs typeface="DM Sans"/>
                <a:sym typeface="DM Sans"/>
              </a:rPr>
              <a:t>Sugerencias: </a:t>
            </a:r>
            <a:r>
              <a:rPr lang="es" sz="1250">
                <a:solidFill>
                  <a:schemeClr val="dk1"/>
                </a:solidFill>
                <a:latin typeface="DM Sans"/>
                <a:ea typeface="DM Sans"/>
                <a:cs typeface="DM Sans"/>
                <a:sym typeface="DM Sans"/>
              </a:rPr>
              <a:t>Activar comentarios en el archivo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26"/>
          <p:cNvGrpSpPr/>
          <p:nvPr/>
        </p:nvGrpSpPr>
        <p:grpSpPr>
          <a:xfrm>
            <a:off x="457356" y="468297"/>
            <a:ext cx="431074" cy="431074"/>
            <a:chOff x="7208351" y="2467173"/>
            <a:chExt cx="738900" cy="738900"/>
          </a:xfrm>
        </p:grpSpPr>
        <p:sp>
          <p:nvSpPr>
            <p:cNvPr id="193" name="Google Shape;193;p2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195" name="Google Shape;195;p2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pre-entrega</a:t>
            </a:r>
            <a:endParaRPr b="1" sz="4000">
              <a:solidFill>
                <a:schemeClr val="dk1"/>
              </a:solidFill>
              <a:latin typeface="DM Sans"/>
              <a:ea typeface="DM Sans"/>
              <a:cs typeface="DM Sans"/>
              <a:sym typeface="DM Sans"/>
            </a:endParaRPr>
          </a:p>
        </p:txBody>
      </p:sp>
      <p:pic>
        <p:nvPicPr>
          <p:cNvPr id="196" name="Google Shape;196;p2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7" name="Google Shape;197;p2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98" name="Google Shape;198;p26"/>
          <p:cNvSpPr txBox="1"/>
          <p:nvPr/>
        </p:nvSpPr>
        <p:spPr>
          <a:xfrm>
            <a:off x="612850" y="1953950"/>
            <a:ext cx="3834600" cy="22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Prototipo de la web</a:t>
            </a:r>
            <a:r>
              <a:rPr b="1" lang="es" sz="1200">
                <a:solidFill>
                  <a:schemeClr val="dk1"/>
                </a:solidFill>
                <a:latin typeface="DM Sans"/>
                <a:ea typeface="DM Sans"/>
                <a:cs typeface="DM Sans"/>
                <a:sym typeface="DM Sans"/>
              </a:rPr>
              <a:t>: </a:t>
            </a:r>
            <a:r>
              <a:rPr lang="es" sz="1200">
                <a:solidFill>
                  <a:schemeClr val="dk1"/>
                </a:solidFill>
                <a:latin typeface="DM Sans"/>
                <a:ea typeface="DM Sans"/>
                <a:cs typeface="DM Sans"/>
                <a:sym typeface="DM Sans"/>
              </a:rPr>
              <a:t>versión que muestre cómo se verá el sitio cuando esté productivo.</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 sz="1200">
                <a:solidFill>
                  <a:schemeClr val="dk1"/>
                </a:solidFill>
                <a:latin typeface="DM Sans"/>
                <a:ea typeface="DM Sans"/>
                <a:cs typeface="DM Sans"/>
                <a:sym typeface="DM Sans"/>
              </a:rPr>
              <a:t>Crear una estructura donde se organicen los elementos que van a estar en la web. El nivel de detalle no es importante, sino más bien las posiciones que los elementos van a tener y su tamaño aproximado.</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b="1" lang="es" sz="1200">
                <a:solidFill>
                  <a:schemeClr val="dk1"/>
                </a:solidFill>
                <a:latin typeface="DM Sans"/>
                <a:ea typeface="DM Sans"/>
                <a:cs typeface="DM Sans"/>
                <a:sym typeface="DM Sans"/>
              </a:rPr>
              <a:t>Formato:</a:t>
            </a:r>
            <a:r>
              <a:rPr lang="es" sz="1200">
                <a:solidFill>
                  <a:schemeClr val="dk1"/>
                </a:solidFill>
                <a:latin typeface="DM Sans"/>
                <a:ea typeface="DM Sans"/>
                <a:cs typeface="DM Sans"/>
                <a:sym typeface="DM Sans"/>
              </a:rPr>
              <a:t> Archivo PDF o de Imagen</a:t>
            </a:r>
            <a:endParaRPr sz="1200">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p:txBody>
      </p:sp>
      <p:sp>
        <p:nvSpPr>
          <p:cNvPr id="199" name="Google Shape;199;p2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nvSpPr>
        <p:spPr>
          <a:xfrm>
            <a:off x="4503050" y="1856475"/>
            <a:ext cx="4222800" cy="267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Estructura inicial de la web en HTML:</a:t>
            </a:r>
            <a:r>
              <a:rPr lang="es" sz="1200">
                <a:solidFill>
                  <a:schemeClr val="dk1"/>
                </a:solidFill>
                <a:latin typeface="DM Sans"/>
                <a:ea typeface="DM Sans"/>
                <a:cs typeface="DM Sans"/>
                <a:sym typeface="DM Sans"/>
              </a:rPr>
              <a:t> llevar el contenido a la estructura HTML haciendo uso de los tags que corresponden para el contenido a insertar.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lang="es" sz="1200">
                <a:solidFill>
                  <a:schemeClr val="dk1"/>
                </a:solidFill>
                <a:latin typeface="DM Sans"/>
                <a:ea typeface="DM Sans"/>
                <a:cs typeface="DM Sans"/>
                <a:sym typeface="DM Sans"/>
              </a:rPr>
              <a:t>Incluyendo: </a:t>
            </a:r>
            <a:r>
              <a:rPr b="1" lang="es" sz="1200">
                <a:solidFill>
                  <a:schemeClr val="dk1"/>
                </a:solidFill>
                <a:latin typeface="DM Sans"/>
                <a:ea typeface="DM Sans"/>
                <a:cs typeface="DM Sans"/>
                <a:sym typeface="DM Sans"/>
              </a:rPr>
              <a:t>etiquetas semánticas</a:t>
            </a:r>
            <a:r>
              <a:rPr lang="es" sz="1200">
                <a:solidFill>
                  <a:schemeClr val="dk1"/>
                </a:solidFill>
                <a:latin typeface="DM Sans"/>
                <a:ea typeface="DM Sans"/>
                <a:cs typeface="DM Sans"/>
                <a:sym typeface="DM Sans"/>
              </a:rPr>
              <a:t> (tags semánticos de HTML5), </a:t>
            </a:r>
            <a:r>
              <a:rPr b="1" lang="es" sz="1200">
                <a:solidFill>
                  <a:schemeClr val="dk1"/>
                </a:solidFill>
                <a:latin typeface="DM Sans"/>
                <a:ea typeface="DM Sans"/>
                <a:cs typeface="DM Sans"/>
                <a:sym typeface="DM Sans"/>
              </a:rPr>
              <a:t>contenido</a:t>
            </a:r>
            <a:r>
              <a:rPr lang="es" sz="1200">
                <a:solidFill>
                  <a:schemeClr val="dk1"/>
                </a:solidFill>
                <a:latin typeface="DM Sans"/>
                <a:ea typeface="DM Sans"/>
                <a:cs typeface="DM Sans"/>
                <a:sym typeface="DM Sans"/>
              </a:rPr>
              <a:t> (agregar etiquetas que van a servir para denotar dónde va a haber contenido como imágenes, párrafos y titulares) y </a:t>
            </a:r>
            <a:r>
              <a:rPr b="1" lang="es" sz="1200">
                <a:solidFill>
                  <a:schemeClr val="dk1"/>
                </a:solidFill>
                <a:latin typeface="DM Sans"/>
                <a:ea typeface="DM Sans"/>
                <a:cs typeface="DM Sans"/>
                <a:sym typeface="DM Sans"/>
              </a:rPr>
              <a:t>páginas</a:t>
            </a:r>
            <a:r>
              <a:rPr lang="es" sz="1200">
                <a:solidFill>
                  <a:schemeClr val="dk1"/>
                </a:solidFill>
                <a:latin typeface="DM Sans"/>
                <a:ea typeface="DM Sans"/>
                <a:cs typeface="DM Sans"/>
                <a:sym typeface="DM Sans"/>
              </a:rPr>
              <a:t> (incluir las secciones del sitio ya maquetadas con la estructura propia de cada página)   </a:t>
            </a:r>
            <a:endParaRPr sz="1200">
              <a:solidFill>
                <a:schemeClr val="dk1"/>
              </a:solidFill>
              <a:latin typeface="DM Sans"/>
              <a:ea typeface="DM Sans"/>
              <a:cs typeface="DM Sans"/>
              <a:sym typeface="DM Sans"/>
            </a:endParaRPr>
          </a:p>
          <a:p>
            <a:pPr indent="0" lvl="0" marL="457200" rtl="0" algn="l">
              <a:spcBef>
                <a:spcPts val="0"/>
              </a:spcBef>
              <a:spcAft>
                <a:spcPts val="0"/>
              </a:spcAft>
              <a:buNone/>
            </a:pPr>
            <a:r>
              <a:rPr b="1" lang="es" sz="1200">
                <a:solidFill>
                  <a:schemeClr val="dk1"/>
                </a:solidFill>
                <a:latin typeface="DM Sans"/>
                <a:ea typeface="DM Sans"/>
                <a:cs typeface="DM Sans"/>
                <a:sym typeface="DM Sans"/>
              </a:rPr>
              <a:t>Formato:</a:t>
            </a:r>
            <a:r>
              <a:rPr lang="es" sz="1200">
                <a:solidFill>
                  <a:schemeClr val="dk1"/>
                </a:solidFill>
                <a:latin typeface="DM Sans"/>
                <a:ea typeface="DM Sans"/>
                <a:cs typeface="DM Sans"/>
                <a:sym typeface="DM Sans"/>
              </a:rPr>
              <a:t> Archivos HTML</a:t>
            </a:r>
            <a:endParaRPr sz="12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7"/>
          <p:cNvGrpSpPr/>
          <p:nvPr/>
        </p:nvGrpSpPr>
        <p:grpSpPr>
          <a:xfrm>
            <a:off x="457356" y="468297"/>
            <a:ext cx="431074" cy="431074"/>
            <a:chOff x="7208351" y="2467173"/>
            <a:chExt cx="738900" cy="738900"/>
          </a:xfrm>
        </p:grpSpPr>
        <p:sp>
          <p:nvSpPr>
            <p:cNvPr id="206" name="Google Shape;206;p2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08" name="Google Shape;208;p2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pre-entrega</a:t>
            </a:r>
            <a:endParaRPr b="1" sz="4000">
              <a:solidFill>
                <a:schemeClr val="dk1"/>
              </a:solidFill>
              <a:latin typeface="DM Sans"/>
              <a:ea typeface="DM Sans"/>
              <a:cs typeface="DM Sans"/>
              <a:sym typeface="DM Sans"/>
            </a:endParaRPr>
          </a:p>
        </p:txBody>
      </p:sp>
      <p:pic>
        <p:nvPicPr>
          <p:cNvPr id="209" name="Google Shape;209;p2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0" name="Google Shape;210;p2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211" name="Google Shape;211;p2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txBox="1"/>
          <p:nvPr/>
        </p:nvSpPr>
        <p:spPr>
          <a:xfrm>
            <a:off x="636450" y="1981425"/>
            <a:ext cx="4009200" cy="22812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Estilo inicial de la web en CSS:</a:t>
            </a:r>
            <a:r>
              <a:rPr lang="es" sz="1200">
                <a:solidFill>
                  <a:schemeClr val="dk1"/>
                </a:solidFill>
                <a:latin typeface="DM Sans"/>
                <a:ea typeface="DM Sans"/>
                <a:cs typeface="DM Sans"/>
                <a:sym typeface="DM Sans"/>
              </a:rPr>
              <a:t> comenzar a darle estilo básico a una página de su sitio web (ej: index.html) aplicando con CSS las propiedades vistas hasta el momento para modificar textos, encabezados, img, colores, background y box modeling.</a:t>
            </a:r>
            <a:endParaRPr sz="1200">
              <a:solidFill>
                <a:schemeClr val="dk1"/>
              </a:solidFill>
              <a:latin typeface="DM Sans"/>
              <a:ea typeface="DM Sans"/>
              <a:cs typeface="DM Sans"/>
              <a:sym typeface="DM Sans"/>
            </a:endParaRPr>
          </a:p>
          <a:p>
            <a:pPr indent="0" lvl="0" marL="457200" rtl="0" algn="just">
              <a:lnSpc>
                <a:spcPct val="115000"/>
              </a:lnSpc>
              <a:spcBef>
                <a:spcPts val="0"/>
              </a:spcBef>
              <a:spcAft>
                <a:spcPts val="0"/>
              </a:spcAft>
              <a:buNone/>
            </a:pPr>
            <a:r>
              <a:rPr lang="es" sz="1200">
                <a:solidFill>
                  <a:schemeClr val="dk1"/>
                </a:solidFill>
                <a:latin typeface="DM Sans"/>
                <a:ea typeface="DM Sans"/>
                <a:cs typeface="DM Sans"/>
                <a:sym typeface="DM Sans"/>
              </a:rPr>
              <a:t>El documento debe estar linkeado en las páginas del proyecto.</a:t>
            </a:r>
            <a:endParaRPr sz="1200">
              <a:solidFill>
                <a:schemeClr val="dk1"/>
              </a:solidFill>
              <a:latin typeface="DM Sans"/>
              <a:ea typeface="DM Sans"/>
              <a:cs typeface="DM Sans"/>
              <a:sym typeface="DM Sans"/>
            </a:endParaRPr>
          </a:p>
          <a:p>
            <a:pPr indent="0" lvl="0" marL="457200" rtl="0" algn="just">
              <a:lnSpc>
                <a:spcPct val="115000"/>
              </a:lnSpc>
              <a:spcBef>
                <a:spcPts val="0"/>
              </a:spcBef>
              <a:spcAft>
                <a:spcPts val="0"/>
              </a:spcAft>
              <a:buNone/>
            </a:pPr>
            <a:r>
              <a:rPr b="1" lang="es" sz="1200">
                <a:solidFill>
                  <a:schemeClr val="dk1"/>
                </a:solidFill>
                <a:latin typeface="DM Sans"/>
                <a:ea typeface="DM Sans"/>
                <a:cs typeface="DM Sans"/>
                <a:sym typeface="DM Sans"/>
              </a:rPr>
              <a:t>Formato:</a:t>
            </a:r>
            <a:r>
              <a:rPr lang="es" sz="1200">
                <a:solidFill>
                  <a:schemeClr val="dk1"/>
                </a:solidFill>
                <a:latin typeface="DM Sans"/>
                <a:ea typeface="DM Sans"/>
                <a:cs typeface="DM Sans"/>
                <a:sym typeface="DM Sans"/>
              </a:rPr>
              <a:t> Archivo CSS</a:t>
            </a:r>
            <a:endParaRPr sz="1200">
              <a:solidFill>
                <a:schemeClr val="dk1"/>
              </a:solidFill>
              <a:latin typeface="DM Sans"/>
              <a:ea typeface="DM Sans"/>
              <a:cs typeface="DM Sans"/>
              <a:sym typeface="DM Sans"/>
            </a:endParaRPr>
          </a:p>
          <a:p>
            <a:pPr indent="0" lvl="0" marL="0" rtl="0" algn="just">
              <a:lnSpc>
                <a:spcPct val="115000"/>
              </a:lnSpc>
              <a:spcBef>
                <a:spcPts val="0"/>
              </a:spcBef>
              <a:spcAft>
                <a:spcPts val="0"/>
              </a:spcAft>
              <a:buNone/>
            </a:pPr>
            <a:r>
              <a:rPr lang="es" sz="1200">
                <a:solidFill>
                  <a:schemeClr val="dk1"/>
                </a:solidFill>
                <a:latin typeface="DM Sans"/>
                <a:ea typeface="DM Sans"/>
                <a:cs typeface="DM Sans"/>
                <a:sym typeface="DM Sans"/>
              </a:rPr>
              <a:t>*Flexbox </a:t>
            </a:r>
            <a:r>
              <a:rPr b="1" lang="es" sz="1200">
                <a:solidFill>
                  <a:schemeClr val="dk1"/>
                </a:solidFill>
                <a:latin typeface="DM Sans"/>
                <a:ea typeface="DM Sans"/>
                <a:cs typeface="DM Sans"/>
                <a:sym typeface="DM Sans"/>
              </a:rPr>
              <a:t>no debe incluirse en esta entrega.</a:t>
            </a:r>
            <a:endParaRPr sz="1200">
              <a:solidFill>
                <a:schemeClr val="dk1"/>
              </a:solidFill>
              <a:latin typeface="DM Sans"/>
              <a:ea typeface="DM Sans"/>
              <a:cs typeface="DM Sans"/>
              <a:sym typeface="DM Sans"/>
            </a:endParaRPr>
          </a:p>
        </p:txBody>
      </p:sp>
      <p:sp>
        <p:nvSpPr>
          <p:cNvPr id="213" name="Google Shape;213;p27"/>
          <p:cNvSpPr txBox="1"/>
          <p:nvPr/>
        </p:nvSpPr>
        <p:spPr>
          <a:xfrm>
            <a:off x="5480650" y="3808900"/>
            <a:ext cx="3481500" cy="392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